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32"/>
  </p:notesMasterIdLst>
  <p:sldIdLst>
    <p:sldId id="285" r:id="rId2"/>
    <p:sldId id="290" r:id="rId3"/>
    <p:sldId id="329" r:id="rId4"/>
    <p:sldId id="292" r:id="rId5"/>
    <p:sldId id="327" r:id="rId6"/>
    <p:sldId id="328" r:id="rId7"/>
    <p:sldId id="326" r:id="rId8"/>
    <p:sldId id="294" r:id="rId9"/>
    <p:sldId id="296" r:id="rId10"/>
    <p:sldId id="315" r:id="rId11"/>
    <p:sldId id="320" r:id="rId12"/>
    <p:sldId id="316" r:id="rId13"/>
    <p:sldId id="298" r:id="rId14"/>
    <p:sldId id="299" r:id="rId15"/>
    <p:sldId id="318" r:id="rId16"/>
    <p:sldId id="261" r:id="rId17"/>
    <p:sldId id="321" r:id="rId18"/>
    <p:sldId id="301" r:id="rId19"/>
    <p:sldId id="303" r:id="rId20"/>
    <p:sldId id="304" r:id="rId21"/>
    <p:sldId id="324" r:id="rId22"/>
    <p:sldId id="307" r:id="rId23"/>
    <p:sldId id="325" r:id="rId24"/>
    <p:sldId id="268" r:id="rId25"/>
    <p:sldId id="306" r:id="rId26"/>
    <p:sldId id="308" r:id="rId27"/>
    <p:sldId id="280" r:id="rId28"/>
    <p:sldId id="310" r:id="rId29"/>
    <p:sldId id="323" r:id="rId30"/>
    <p:sldId id="311"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5A7D5"/>
    <a:srgbClr val="354800"/>
    <a:srgbClr val="4A4644"/>
    <a:srgbClr val="C4FF1D"/>
    <a:srgbClr val="183550"/>
    <a:srgbClr val="7EADD8"/>
    <a:srgbClr val="D17100"/>
    <a:srgbClr val="594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14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D418250-E103-4B43-9F11-D87D3E782DFC}" type="datetimeFigureOut">
              <a:rPr lang="en-US"/>
              <a:pPr>
                <a:defRPr/>
              </a:pPr>
              <a:t>15/10/2022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0679F38-BE79-4C60-B943-0A146DE7812A}" type="slidenum">
              <a:rPr lang="en-US"/>
              <a:pPr>
                <a:defRPr/>
              </a:pPr>
              <a:t>‹#›</a:t>
            </a:fld>
            <a:endParaRPr lang="en-US"/>
          </a:p>
        </p:txBody>
      </p:sp>
    </p:spTree>
    <p:extLst>
      <p:ext uri="{BB962C8B-B14F-4D97-AF65-F5344CB8AC3E}">
        <p14:creationId xmlns:p14="http://schemas.microsoft.com/office/powerpoint/2010/main" val="1193826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78A7C3-90FE-4E69-A113-B13BD82A07D7}" type="slidenum">
              <a:rPr lang="en-US" smtClean="0"/>
              <a:t>2</a:t>
            </a:fld>
            <a:endParaRPr lang="en-US"/>
          </a:p>
        </p:txBody>
      </p:sp>
    </p:spTree>
    <p:extLst>
      <p:ext uri="{BB962C8B-B14F-4D97-AF65-F5344CB8AC3E}">
        <p14:creationId xmlns:p14="http://schemas.microsoft.com/office/powerpoint/2010/main" val="292339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C01008EF-071C-40E3-8D47-A1C3FC8747D9}" type="slidenum">
              <a:rPr lang="en-US" sz="1200" smtClean="0">
                <a:solidFill>
                  <a:srgbClr val="000000"/>
                </a:solidFill>
              </a:rPr>
              <a:pPr algn="r" eaLnBrk="1" hangingPunct="1">
                <a:defRPr/>
              </a:pPr>
              <a:t>9</a:t>
            </a:fld>
            <a:endParaRPr lang="en-US" sz="1200">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18133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17411"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316" name="Chỗ dành sẵn cho Số hiệu Bản chiế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9645ACA-639F-47EE-8F56-D11092510F8F}" type="slidenum">
              <a:rPr lang="en-PH" smtClean="0"/>
              <a:pPr fontAlgn="base">
                <a:spcBef>
                  <a:spcPct val="0"/>
                </a:spcBef>
                <a:spcAft>
                  <a:spcPct val="0"/>
                </a:spcAft>
                <a:defRPr/>
              </a:pPr>
              <a:t>11</a:t>
            </a:fld>
            <a:endParaRPr lang="en-PH"/>
          </a:p>
        </p:txBody>
      </p:sp>
    </p:spTree>
    <p:extLst>
      <p:ext uri="{BB962C8B-B14F-4D97-AF65-F5344CB8AC3E}">
        <p14:creationId xmlns:p14="http://schemas.microsoft.com/office/powerpoint/2010/main" val="137506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84CA3123-2576-438D-9A83-55AD214EC710}" type="datetimeFigureOut">
              <a:rPr lang="en-US" smtClean="0"/>
              <a:pPr>
                <a:defRPr/>
              </a:pPr>
              <a:t>15/10/2022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4F8C5BB4-4A6C-4231-AF70-D52FB3372A96}" type="slidenum">
              <a:rPr lang="en-US" smtClean="0"/>
              <a:pPr>
                <a:defRPr/>
              </a:pPr>
              <a:t>‹#›</a:t>
            </a:fld>
            <a:endParaRPr lang="en-US"/>
          </a:p>
        </p:txBody>
      </p:sp>
      <p:sp>
        <p:nvSpPr>
          <p:cNvPr id="13" name="Rounded Rectangle 12"/>
          <p:cNvSpPr/>
          <p:nvPr userDrawn="1"/>
        </p:nvSpPr>
        <p:spPr>
          <a:xfrm>
            <a:off x="160338" y="144463"/>
            <a:ext cx="8831262" cy="6561137"/>
          </a:xfrm>
          <a:prstGeom prst="roundRect">
            <a:avLst>
              <a:gd name="adj" fmla="val 3912"/>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9D33F30-A5DA-4C08-A5AC-C0FF2DB18421}" type="datetimeFigureOut">
              <a:rPr lang="en-US" smtClean="0"/>
              <a:pPr>
                <a:defRPr/>
              </a:pPr>
              <a:t>15/10/2022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A3A2D4-293A-44A0-A563-A1CBDD39923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BA863B8-AEF5-41E8-9810-C1613FD60EFE}" type="datetimeFigureOut">
              <a:rPr lang="en-US" smtClean="0"/>
              <a:pPr>
                <a:defRPr/>
              </a:pPr>
              <a:t>15/10/2022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F4C9DD-C983-4294-83CD-D379F875BBE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B62BD53-D2B5-4B61-82F2-9ADD9C6AA01F}" type="datetimeFigureOut">
              <a:rPr lang="en-US" smtClean="0"/>
              <a:pPr>
                <a:defRPr/>
              </a:pPr>
              <a:t>15/10/2022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15BFDD-CAF6-476C-A658-9C5A6201EE96}"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16D880D6-7C4C-4AC1-9227-29A59BB70BE6}" type="datetimeFigureOut">
              <a:rPr lang="en-US" smtClean="0"/>
              <a:pPr>
                <a:defRPr/>
              </a:pPr>
              <a:t>15/10/2022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3F898E-479D-4903-9BAD-1F831A3DE48F}"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D5A2D75A-2D40-41A2-A500-A77EC242E0D9}" type="datetimeFigureOut">
              <a:rPr lang="en-US" smtClean="0"/>
              <a:pPr>
                <a:defRPr/>
              </a:pPr>
              <a:t>15/10/2022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6C9E9A-8277-4D2B-9307-12D9E93FACF8}"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A290B0BE-F576-43EB-B154-F8AE993924B5}" type="datetimeFigureOut">
              <a:rPr lang="en-US" smtClean="0"/>
              <a:pPr>
                <a:defRPr/>
              </a:pPr>
              <a:t>15/10/2022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21C2127-5EA1-4CB9-9213-95AFD77E326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2ABF8E3-A743-457C-A27F-896D43773DA6}" type="datetimeFigureOut">
              <a:rPr lang="en-US" smtClean="0"/>
              <a:pPr>
                <a:defRPr/>
              </a:pPr>
              <a:t>15/10/2022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0C9FAB-D794-41A0-A015-629EE4C1A07B}"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867FC1C-4464-4B0D-BD19-4F5ADA7E5A5A}" type="datetimeFigureOut">
              <a:rPr lang="en-US" smtClean="0"/>
              <a:pPr>
                <a:defRPr/>
              </a:pPr>
              <a:t>15/10/2022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9C50FF6-7BD2-4102-9AD1-0CE9071A8AF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28CFCE35-7E1F-4FFD-BC02-CDE0A2FBA1AD}" type="datetimeFigureOut">
              <a:rPr lang="en-US" smtClean="0"/>
              <a:pPr>
                <a:defRPr/>
              </a:pPr>
              <a:t>15/10/2022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CC51CB-DFB8-49FA-9190-AEDAD4C91A0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45338812-B12F-4A59-A452-854CEB0D875D}" type="datetimeFigureOut">
              <a:rPr lang="en-US" smtClean="0"/>
              <a:pPr>
                <a:defRPr/>
              </a:pPr>
              <a:t>15/10/2022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C371EA74-7A3B-4A17-B25F-35FEA7730C83}"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A5BE6D9-2389-40EC-80F2-9A5E7BB2BC4D}" type="datetimeFigureOut">
              <a:rPr lang="en-US" smtClean="0"/>
              <a:pPr>
                <a:defRPr/>
              </a:pPr>
              <a:t>15/10/2022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9E4A4CA-91AF-4386-A975-532AD211103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Nhóm 1"/>
          <p:cNvGrpSpPr>
            <a:grpSpLocks/>
          </p:cNvGrpSpPr>
          <p:nvPr/>
        </p:nvGrpSpPr>
        <p:grpSpPr bwMode="auto">
          <a:xfrm>
            <a:off x="1791492" y="3343700"/>
            <a:ext cx="5495130" cy="2246315"/>
            <a:chOff x="1894684" y="2787745"/>
            <a:chExt cx="5495462" cy="2246580"/>
          </a:xfrm>
        </p:grpSpPr>
        <p:grpSp>
          <p:nvGrpSpPr>
            <p:cNvPr id="6150" name="Nhóm 45"/>
            <p:cNvGrpSpPr>
              <a:grpSpLocks/>
            </p:cNvGrpSpPr>
            <p:nvPr/>
          </p:nvGrpSpPr>
          <p:grpSpPr bwMode="auto">
            <a:xfrm>
              <a:off x="1894684" y="2787745"/>
              <a:ext cx="5495462" cy="2246580"/>
              <a:chOff x="2101057" y="2786917"/>
              <a:chExt cx="5098860" cy="2084681"/>
            </a:xfrm>
          </p:grpSpPr>
          <p:sp>
            <p:nvSpPr>
              <p:cNvPr id="4" name="Rounded Rectangle 33"/>
              <p:cNvSpPr/>
              <p:nvPr/>
            </p:nvSpPr>
            <p:spPr>
              <a:xfrm>
                <a:off x="2107686" y="3220057"/>
                <a:ext cx="5092231" cy="1651541"/>
              </a:xfrm>
              <a:prstGeom prst="roundRect">
                <a:avLst>
                  <a:gd name="adj" fmla="val 13077"/>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8" name="Freeform 8"/>
              <p:cNvSpPr>
                <a:spLocks/>
              </p:cNvSpPr>
              <p:nvPr/>
            </p:nvSpPr>
            <p:spPr bwMode="auto">
              <a:xfrm>
                <a:off x="2101057" y="3220056"/>
                <a:ext cx="1241756" cy="1241968"/>
              </a:xfrm>
              <a:custGeom>
                <a:avLst/>
                <a:gdLst/>
                <a:ahLst/>
                <a:cxnLst>
                  <a:cxn ang="0">
                    <a:pos x="8213" y="514"/>
                  </a:cxn>
                  <a:cxn ang="0">
                    <a:pos x="404" y="8360"/>
                  </a:cxn>
                  <a:cxn ang="0">
                    <a:pos x="0" y="9065"/>
                  </a:cxn>
                  <a:cxn ang="0">
                    <a:pos x="0" y="13555"/>
                  </a:cxn>
                  <a:cxn ang="0">
                    <a:pos x="618" y="12337"/>
                  </a:cxn>
                  <a:cxn ang="0">
                    <a:pos x="7120" y="5816"/>
                  </a:cxn>
                  <a:cxn ang="0">
                    <a:pos x="12362" y="561"/>
                  </a:cxn>
                  <a:cxn ang="0">
                    <a:pos x="13301" y="72"/>
                  </a:cxn>
                  <a:cxn ang="0">
                    <a:pos x="13562" y="60"/>
                  </a:cxn>
                  <a:cxn ang="0">
                    <a:pos x="9022" y="60"/>
                  </a:cxn>
                  <a:cxn ang="0">
                    <a:pos x="8439" y="287"/>
                  </a:cxn>
                  <a:cxn ang="0">
                    <a:pos x="8213" y="514"/>
                  </a:cxn>
                </a:cxnLst>
                <a:rect l="0" t="0" r="r" b="b"/>
                <a:pathLst>
                  <a:path w="13562" h="13555">
                    <a:moveTo>
                      <a:pt x="8213" y="514"/>
                    </a:moveTo>
                    <a:cubicBezTo>
                      <a:pt x="404" y="8360"/>
                      <a:pt x="404" y="8360"/>
                      <a:pt x="404" y="8360"/>
                    </a:cubicBezTo>
                    <a:cubicBezTo>
                      <a:pt x="404" y="8360"/>
                      <a:pt x="0" y="8742"/>
                      <a:pt x="0" y="9065"/>
                    </a:cubicBezTo>
                    <a:cubicBezTo>
                      <a:pt x="0" y="13555"/>
                      <a:pt x="0" y="13555"/>
                      <a:pt x="0" y="13555"/>
                    </a:cubicBezTo>
                    <a:cubicBezTo>
                      <a:pt x="0" y="13555"/>
                      <a:pt x="12" y="12934"/>
                      <a:pt x="618" y="12337"/>
                    </a:cubicBezTo>
                    <a:cubicBezTo>
                      <a:pt x="7120" y="5816"/>
                      <a:pt x="7120" y="5816"/>
                      <a:pt x="7120" y="5816"/>
                    </a:cubicBezTo>
                    <a:cubicBezTo>
                      <a:pt x="12362" y="561"/>
                      <a:pt x="12362" y="561"/>
                      <a:pt x="12362" y="561"/>
                    </a:cubicBezTo>
                    <a:cubicBezTo>
                      <a:pt x="12362" y="561"/>
                      <a:pt x="12778" y="107"/>
                      <a:pt x="13301" y="72"/>
                    </a:cubicBezTo>
                    <a:cubicBezTo>
                      <a:pt x="13301" y="72"/>
                      <a:pt x="13372" y="36"/>
                      <a:pt x="13562" y="60"/>
                    </a:cubicBezTo>
                    <a:cubicBezTo>
                      <a:pt x="9022" y="60"/>
                      <a:pt x="9022" y="60"/>
                      <a:pt x="9022" y="60"/>
                    </a:cubicBezTo>
                    <a:cubicBezTo>
                      <a:pt x="9022" y="60"/>
                      <a:pt x="8701" y="0"/>
                      <a:pt x="8439" y="287"/>
                    </a:cubicBezTo>
                    <a:lnTo>
                      <a:pt x="8213" y="514"/>
                    </a:lnTo>
                    <a:close/>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a:noFill/>
                <a:headEnd/>
                <a:tailEnd/>
              </a:ln>
            </p:spPr>
            <p:style>
              <a:lnRef idx="1">
                <a:schemeClr val="accent6"/>
              </a:lnRef>
              <a:fillRef idx="3">
                <a:schemeClr val="accent6"/>
              </a:fillRef>
              <a:effectRef idx="2">
                <a:schemeClr val="accent6"/>
              </a:effectRef>
              <a:fontRef idx="minor">
                <a:schemeClr val="lt1"/>
              </a:fontRef>
            </p:style>
            <p:txBody>
              <a:bodyPr/>
              <a:lstStyle/>
              <a:p>
                <a:pPr fontAlgn="auto">
                  <a:spcBef>
                    <a:spcPts val="0"/>
                  </a:spcBef>
                  <a:spcAft>
                    <a:spcPts val="0"/>
                  </a:spcAft>
                  <a:defRPr/>
                </a:pPr>
                <a:endParaRPr lang="en-US"/>
              </a:p>
            </p:txBody>
          </p:sp>
          <p:sp>
            <p:nvSpPr>
              <p:cNvPr id="9" name="Прямоугольник 121"/>
              <p:cNvSpPr/>
              <p:nvPr/>
            </p:nvSpPr>
            <p:spPr>
              <a:xfrm>
                <a:off x="2954673" y="2786917"/>
                <a:ext cx="2331792" cy="371320"/>
              </a:xfrm>
              <a:prstGeom prst="rect">
                <a:avLst/>
              </a:prstGeom>
            </p:spPr>
            <p:txBody>
              <a:bodyPr>
                <a:spAutoFit/>
              </a:bodyPr>
              <a:lstStyle/>
              <a:p>
                <a:pPr algn="ctr" fontAlgn="auto">
                  <a:spcBef>
                    <a:spcPts val="0"/>
                  </a:spcBef>
                  <a:spcAft>
                    <a:spcPts val="0"/>
                  </a:spcAft>
                  <a:defRPr/>
                </a:pPr>
                <a:endParaRPr lang="en-US" sz="2000" b="1" dirty="0">
                  <a:solidFill>
                    <a:schemeClr val="accent5">
                      <a:lumMod val="50000"/>
                    </a:schemeClr>
                  </a:solidFill>
                  <a:latin typeface="Arial" pitchFamily="34" charset="0"/>
                  <a:cs typeface="Arial" pitchFamily="34" charset="0"/>
                </a:endParaRPr>
              </a:p>
            </p:txBody>
          </p:sp>
          <p:sp>
            <p:nvSpPr>
              <p:cNvPr id="11" name="Прямоугольник 121"/>
              <p:cNvSpPr/>
              <p:nvPr/>
            </p:nvSpPr>
            <p:spPr>
              <a:xfrm>
                <a:off x="5728372" y="2866473"/>
                <a:ext cx="963356" cy="311040"/>
              </a:xfrm>
              <a:prstGeom prst="rect">
                <a:avLst/>
              </a:prstGeom>
            </p:spPr>
            <p:txBody>
              <a:bodyPr>
                <a:spAutoFit/>
              </a:bodyPr>
              <a:lstStyle/>
              <a:p>
                <a:pPr algn="ctr" fontAlgn="auto">
                  <a:lnSpc>
                    <a:spcPct val="150000"/>
                  </a:lnSpc>
                  <a:spcBef>
                    <a:spcPts val="0"/>
                  </a:spcBef>
                  <a:spcAft>
                    <a:spcPts val="0"/>
                  </a:spcAft>
                  <a:defRPr/>
                </a:pPr>
                <a:endParaRPr lang="ru-RU" sz="1200" b="1" i="1" dirty="0">
                  <a:solidFill>
                    <a:schemeClr val="accent5">
                      <a:lumMod val="50000"/>
                    </a:schemeClr>
                  </a:solidFill>
                  <a:latin typeface="Arial" pitchFamily="34" charset="0"/>
                  <a:cs typeface="Arial" pitchFamily="34" charset="0"/>
                </a:endParaRPr>
              </a:p>
            </p:txBody>
          </p:sp>
          <p:sp>
            <p:nvSpPr>
              <p:cNvPr id="41" name="_text"/>
              <p:cNvSpPr txBox="1">
                <a:spLocks/>
              </p:cNvSpPr>
              <p:nvPr/>
            </p:nvSpPr>
            <p:spPr bwMode="gray">
              <a:xfrm>
                <a:off x="2630609" y="3220058"/>
                <a:ext cx="4061118" cy="1424655"/>
              </a:xfrm>
              <a:prstGeom prst="rect">
                <a:avLst/>
              </a:prstGeom>
            </p:spPr>
            <p:txBody>
              <a:bodyPr lIns="0" tIns="0" rIns="0" bIns="0" anchor="ctr"/>
              <a:lstStyle/>
              <a:p>
                <a:pPr algn="ctr" fontAlgn="auto">
                  <a:lnSpc>
                    <a:spcPct val="95000"/>
                  </a:lnSpc>
                  <a:spcBef>
                    <a:spcPts val="0"/>
                  </a:spcBef>
                  <a:spcAft>
                    <a:spcPts val="800"/>
                  </a:spcAft>
                  <a:defRPr/>
                </a:pPr>
                <a:endParaRPr lang="en-US" sz="1400" b="1" noProof="1" smtClean="0">
                  <a:solidFill>
                    <a:srgbClr val="0070C0"/>
                  </a:solidFill>
                  <a:latin typeface="Times New Roman" panose="02020603050405020304" pitchFamily="18" charset="0"/>
                  <a:cs typeface="Times New Roman" panose="02020603050405020304" pitchFamily="18" charset="0"/>
                </a:endParaRPr>
              </a:p>
              <a:p>
                <a:pPr algn="ctr" fontAlgn="auto">
                  <a:lnSpc>
                    <a:spcPct val="95000"/>
                  </a:lnSpc>
                  <a:spcBef>
                    <a:spcPts val="0"/>
                  </a:spcBef>
                  <a:spcAft>
                    <a:spcPts val="800"/>
                  </a:spcAft>
                  <a:defRPr/>
                </a:pPr>
                <a:r>
                  <a:rPr lang="en-US" b="1" noProof="1" smtClean="0">
                    <a:solidFill>
                      <a:srgbClr val="0070C0"/>
                    </a:solidFill>
                    <a:latin typeface="Times New Roman" panose="02020603050405020304" pitchFamily="18" charset="0"/>
                    <a:cs typeface="Times New Roman" panose="02020603050405020304" pitchFamily="18" charset="0"/>
                  </a:rPr>
                  <a:t>VỤ </a:t>
                </a:r>
                <a:r>
                  <a:rPr lang="en-US" b="1" noProof="1">
                    <a:solidFill>
                      <a:srgbClr val="0070C0"/>
                    </a:solidFill>
                    <a:latin typeface="Times New Roman" panose="02020603050405020304" pitchFamily="18" charset="0"/>
                    <a:cs typeface="Times New Roman" panose="02020603050405020304" pitchFamily="18" charset="0"/>
                  </a:rPr>
                  <a:t>PHỔ BIẾN, GIÁO DỤC PHÁP </a:t>
                </a:r>
                <a:r>
                  <a:rPr lang="en-US" b="1" noProof="1" smtClean="0">
                    <a:solidFill>
                      <a:srgbClr val="0070C0"/>
                    </a:solidFill>
                    <a:latin typeface="Times New Roman" panose="02020603050405020304" pitchFamily="18" charset="0"/>
                    <a:cs typeface="Times New Roman" panose="02020603050405020304" pitchFamily="18" charset="0"/>
                  </a:rPr>
                  <a:t>LUẬT </a:t>
                </a:r>
              </a:p>
              <a:p>
                <a:pPr algn="ctr" fontAlgn="auto">
                  <a:lnSpc>
                    <a:spcPct val="95000"/>
                  </a:lnSpc>
                  <a:spcBef>
                    <a:spcPts val="0"/>
                  </a:spcBef>
                  <a:spcAft>
                    <a:spcPts val="800"/>
                  </a:spcAft>
                  <a:defRPr/>
                </a:pPr>
                <a:r>
                  <a:rPr lang="en-US" b="1" noProof="1" smtClean="0">
                    <a:solidFill>
                      <a:srgbClr val="0070C0"/>
                    </a:solidFill>
                    <a:latin typeface="Times New Roman" panose="02020603050405020304" pitchFamily="18" charset="0"/>
                    <a:cs typeface="Times New Roman" panose="02020603050405020304" pitchFamily="18" charset="0"/>
                  </a:rPr>
                  <a:t>BỘ </a:t>
                </a:r>
                <a:r>
                  <a:rPr lang="en-US" b="1" noProof="1">
                    <a:solidFill>
                      <a:srgbClr val="0070C0"/>
                    </a:solidFill>
                    <a:latin typeface="Times New Roman" panose="02020603050405020304" pitchFamily="18" charset="0"/>
                    <a:cs typeface="Times New Roman" panose="02020603050405020304" pitchFamily="18" charset="0"/>
                  </a:rPr>
                  <a:t>TƯ PHÁP</a:t>
                </a:r>
                <a:endParaRPr lang="en-US" noProof="1">
                  <a:solidFill>
                    <a:srgbClr val="0070C0"/>
                  </a:solidFill>
                  <a:latin typeface="Times New Roman" pitchFamily="18" charset="0"/>
                  <a:cs typeface="Times New Roman" pitchFamily="18" charset="0"/>
                </a:endParaRPr>
              </a:p>
            </p:txBody>
          </p:sp>
        </p:grpSp>
        <p:pic>
          <p:nvPicPr>
            <p:cNvPr id="6151" name="Picture 5" descr="shadow_1_m"/>
            <p:cNvPicPr>
              <a:picLocks noChangeAspect="1" noChangeArrowheads="1"/>
            </p:cNvPicPr>
            <p:nvPr/>
          </p:nvPicPr>
          <p:blipFill>
            <a:blip r:embed="rId2"/>
            <a:srcRect/>
            <a:stretch>
              <a:fillRect/>
            </a:stretch>
          </p:blipFill>
          <p:spPr bwMode="auto">
            <a:xfrm rot="18878233">
              <a:off x="1411509" y="3674044"/>
              <a:ext cx="1876426" cy="119062"/>
            </a:xfrm>
            <a:prstGeom prst="rect">
              <a:avLst/>
            </a:prstGeom>
            <a:noFill/>
            <a:ln w="9525">
              <a:noFill/>
              <a:miter lim="800000"/>
              <a:headEnd/>
              <a:tailEnd/>
            </a:ln>
          </p:spPr>
        </p:pic>
      </p:grpSp>
      <p:sp>
        <p:nvSpPr>
          <p:cNvPr id="18" name="Title 1"/>
          <p:cNvSpPr txBox="1">
            <a:spLocks/>
          </p:cNvSpPr>
          <p:nvPr/>
        </p:nvSpPr>
        <p:spPr>
          <a:xfrm>
            <a:off x="1758951" y="2116137"/>
            <a:ext cx="5695949" cy="762000"/>
          </a:xfrm>
          <a:prstGeom prst="rect">
            <a:avLst/>
          </a:prstGeom>
        </p:spPr>
        <p:txBody>
          <a:bodyPr anchor="ctr"/>
          <a:lstStyle>
            <a:lvl1pPr algn="l" rtl="0" eaLnBrk="0" fontAlgn="base" hangingPunct="0">
              <a:spcBef>
                <a:spcPct val="0"/>
              </a:spcBef>
              <a:spcAft>
                <a:spcPct val="0"/>
              </a:spcAft>
              <a:defRPr lang="en-US" sz="4000" kern="1200" dirty="0">
                <a:gradFill>
                  <a:gsLst>
                    <a:gs pos="44000">
                      <a:srgbClr val="F7CA65"/>
                    </a:gs>
                    <a:gs pos="13000">
                      <a:srgbClr val="BD922A"/>
                    </a:gs>
                    <a:gs pos="21001">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Times New Roman" pitchFamily="18" charset="0"/>
                <a:ea typeface="+mj-ea"/>
                <a:cs typeface="Times New Roman" pitchFamily="18" charset="0"/>
              </a:defRPr>
            </a:lvl1pPr>
            <a:lvl2pPr algn="l" rtl="0" eaLnBrk="0" fontAlgn="base" hangingPunct="0">
              <a:spcBef>
                <a:spcPct val="0"/>
              </a:spcBef>
              <a:spcAft>
                <a:spcPct val="0"/>
              </a:spcAft>
              <a:defRPr sz="4000">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4000">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4000">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4000">
                <a:solidFill>
                  <a:schemeClr val="tx1"/>
                </a:solidFill>
                <a:latin typeface="Times New Roman" pitchFamily="18" charset="0"/>
                <a:cs typeface="Times New Roman" pitchFamily="18" charset="0"/>
              </a:defRPr>
            </a:lvl5pPr>
            <a:lvl6pPr marL="457200" algn="l" rtl="0" fontAlgn="base">
              <a:spcBef>
                <a:spcPct val="0"/>
              </a:spcBef>
              <a:spcAft>
                <a:spcPct val="0"/>
              </a:spcAft>
              <a:defRPr sz="4000">
                <a:solidFill>
                  <a:schemeClr val="tx1"/>
                </a:solidFill>
                <a:latin typeface="Times New Roman" pitchFamily="18" charset="0"/>
                <a:cs typeface="Times New Roman" pitchFamily="18" charset="0"/>
              </a:defRPr>
            </a:lvl6pPr>
            <a:lvl7pPr marL="914400" algn="l" rtl="0" fontAlgn="base">
              <a:spcBef>
                <a:spcPct val="0"/>
              </a:spcBef>
              <a:spcAft>
                <a:spcPct val="0"/>
              </a:spcAft>
              <a:defRPr sz="4000">
                <a:solidFill>
                  <a:schemeClr val="tx1"/>
                </a:solidFill>
                <a:latin typeface="Times New Roman" pitchFamily="18" charset="0"/>
                <a:cs typeface="Times New Roman" pitchFamily="18" charset="0"/>
              </a:defRPr>
            </a:lvl7pPr>
            <a:lvl8pPr marL="1371600" algn="l" rtl="0" fontAlgn="base">
              <a:spcBef>
                <a:spcPct val="0"/>
              </a:spcBef>
              <a:spcAft>
                <a:spcPct val="0"/>
              </a:spcAft>
              <a:defRPr sz="4000">
                <a:solidFill>
                  <a:schemeClr val="tx1"/>
                </a:solidFill>
                <a:latin typeface="Times New Roman" pitchFamily="18" charset="0"/>
                <a:cs typeface="Times New Roman" pitchFamily="18" charset="0"/>
              </a:defRPr>
            </a:lvl8pPr>
            <a:lvl9pPr marL="1828800" algn="l" rtl="0" fontAlgn="base">
              <a:spcBef>
                <a:spcPct val="0"/>
              </a:spcBef>
              <a:spcAft>
                <a:spcPct val="0"/>
              </a:spcAft>
              <a:defRPr sz="4000">
                <a:solidFill>
                  <a:schemeClr val="tx1"/>
                </a:solidFill>
                <a:latin typeface="Times New Roman" pitchFamily="18" charset="0"/>
                <a:cs typeface="Times New Roman" pitchFamily="18" charset="0"/>
              </a:defRPr>
            </a:lvl9pPr>
          </a:lstStyle>
          <a:p>
            <a:pPr algn="ctr" eaLnBrk="1" fontAlgn="auto" hangingPunct="1">
              <a:spcAft>
                <a:spcPts val="0"/>
              </a:spcAft>
              <a:defRPr/>
            </a:pPr>
            <a:endParaRPr lang="en-PH" sz="1800" b="1"/>
          </a:p>
        </p:txBody>
      </p:sp>
      <p:sp>
        <p:nvSpPr>
          <p:cNvPr id="16" name="AutoShape 23">
            <a:extLst>
              <a:ext uri="{FF2B5EF4-FFF2-40B4-BE49-F238E27FC236}">
                <a16:creationId xmlns="" xmlns:a16="http://schemas.microsoft.com/office/drawing/2014/main" id="{A1137C85-3349-1166-E9BF-22F5052DC09C}"/>
              </a:ext>
            </a:extLst>
          </p:cNvPr>
          <p:cNvSpPr>
            <a:spLocks noChangeArrowheads="1"/>
          </p:cNvSpPr>
          <p:nvPr/>
        </p:nvSpPr>
        <p:spPr bwMode="auto">
          <a:xfrm>
            <a:off x="533400" y="609600"/>
            <a:ext cx="8153399" cy="1719688"/>
          </a:xfrm>
          <a:prstGeom prst="roundRect">
            <a:avLst>
              <a:gd name="adj" fmla="val 10250"/>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endParaRPr lang="en-US" sz="1600" b="1" dirty="0">
              <a:solidFill>
                <a:schemeClr val="tx1"/>
              </a:solidFill>
              <a:effectLst/>
              <a:latin typeface="Times New Roman" panose="02020603050405020304" pitchFamily="18" charset="0"/>
              <a:cs typeface="Times New Roman" panose="02020603050405020304" pitchFamily="18" charset="0"/>
            </a:endParaRPr>
          </a:p>
          <a:p>
            <a:pPr algn="ctr">
              <a:lnSpc>
                <a:spcPct val="150000"/>
              </a:lnSpc>
              <a:buClr>
                <a:schemeClr val="accent1"/>
              </a:buClr>
            </a:pPr>
            <a:r>
              <a:rPr lang="en-US" sz="1600" b="1" dirty="0">
                <a:solidFill>
                  <a:schemeClr val="tx1"/>
                </a:solidFill>
                <a:effectLst/>
                <a:latin typeface="Times New Roman" panose="02020603050405020304" pitchFamily="18" charset="0"/>
                <a:cs typeface="Times New Roman" panose="02020603050405020304" pitchFamily="18" charset="0"/>
              </a:rPr>
              <a:t>TRIỂN KHAI QUYẾT ĐỊNH SỐ 407/QĐ-TTG CỦA THỦ TƯỚNG CHÍNH PHỦ </a:t>
            </a:r>
          </a:p>
          <a:p>
            <a:pPr algn="ctr">
              <a:lnSpc>
                <a:spcPct val="150000"/>
              </a:lnSpc>
              <a:buClr>
                <a:schemeClr val="accent1"/>
              </a:buClr>
            </a:pPr>
            <a:r>
              <a:rPr lang="en-US" sz="1600" b="1" dirty="0">
                <a:solidFill>
                  <a:schemeClr val="tx1"/>
                </a:solidFill>
                <a:effectLst/>
                <a:latin typeface="Times New Roman" panose="02020603050405020304" pitchFamily="18" charset="0"/>
                <a:cs typeface="Times New Roman" panose="02020603050405020304" pitchFamily="18" charset="0"/>
              </a:rPr>
              <a:t>PHÊ DUYỆT ĐỀ ÁN “TỔ CHỨC TRUYỀN THÔNG CHÍNH SÁCH CÓ TÁC ĐỘNG LỚN </a:t>
            </a:r>
          </a:p>
          <a:p>
            <a:pPr algn="ctr">
              <a:lnSpc>
                <a:spcPct val="150000"/>
              </a:lnSpc>
              <a:buClr>
                <a:schemeClr val="accent1"/>
              </a:buClr>
            </a:pPr>
            <a:r>
              <a:rPr lang="en-US" sz="1600" b="1" dirty="0">
                <a:solidFill>
                  <a:schemeClr val="tx1"/>
                </a:solidFill>
                <a:effectLst/>
                <a:latin typeface="Times New Roman" panose="02020603050405020304" pitchFamily="18" charset="0"/>
                <a:cs typeface="Times New Roman" panose="02020603050405020304" pitchFamily="18" charset="0"/>
              </a:rPr>
              <a:t>ĐẾN XÃ HỘI TRONG QUÁ TRÌNH XÂY DỰNG VĂN BẢN QUY PHẠM</a:t>
            </a:r>
            <a:br>
              <a:rPr lang="en-US" sz="1600" b="1" dirty="0">
                <a:solidFill>
                  <a:schemeClr val="tx1"/>
                </a:solidFill>
                <a:effectLst/>
                <a:latin typeface="Times New Roman" panose="02020603050405020304" pitchFamily="18" charset="0"/>
                <a:cs typeface="Times New Roman" panose="02020603050405020304" pitchFamily="18" charset="0"/>
              </a:rPr>
            </a:br>
            <a:r>
              <a:rPr lang="en-US" sz="1600" b="1" dirty="0">
                <a:solidFill>
                  <a:schemeClr val="tx1"/>
                </a:solidFill>
                <a:effectLst/>
                <a:latin typeface="Times New Roman" panose="02020603050405020304" pitchFamily="18" charset="0"/>
                <a:cs typeface="Times New Roman" panose="02020603050405020304" pitchFamily="18" charset="0"/>
              </a:rPr>
              <a:t> PHÁP LUẬT GIAI ĐOẠN 2022 – 2027”</a:t>
            </a:r>
            <a:br>
              <a:rPr lang="en-US" sz="1600" b="1" dirty="0">
                <a:solidFill>
                  <a:schemeClr val="tx1"/>
                </a:solidFill>
                <a:effectLst/>
                <a:latin typeface="Times New Roman" panose="02020603050405020304" pitchFamily="18" charset="0"/>
                <a:cs typeface="Times New Roman" panose="02020603050405020304" pitchFamily="18" charset="0"/>
              </a:rPr>
            </a:br>
            <a:endParaRPr lang="en-US" sz="1600" b="1" dirty="0">
              <a:ea typeface="Microsoft YaHei" pitchFamily="34" charset="-122"/>
              <a:sym typeface="Arial" charset="0"/>
            </a:endParaRPr>
          </a:p>
        </p:txBody>
      </p:sp>
    </p:spTree>
    <p:extLst>
      <p:ext uri="{BB962C8B-B14F-4D97-AF65-F5344CB8AC3E}">
        <p14:creationId xmlns:p14="http://schemas.microsoft.com/office/powerpoint/2010/main" val="2255760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2"/>
          <p:cNvGrpSpPr>
            <a:grpSpLocks/>
          </p:cNvGrpSpPr>
          <p:nvPr/>
        </p:nvGrpSpPr>
        <p:grpSpPr bwMode="auto">
          <a:xfrm>
            <a:off x="6503988" y="1047750"/>
            <a:ext cx="2563812" cy="3220026"/>
            <a:chOff x="457200" y="1239996"/>
            <a:chExt cx="2177144" cy="2804886"/>
          </a:xfrm>
        </p:grpSpPr>
        <p:sp>
          <p:nvSpPr>
            <p:cNvPr id="24" name="Rectangle 2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536316" y="1341008"/>
              <a:ext cx="2018913" cy="260105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1" name="Group 25"/>
          <p:cNvGrpSpPr>
            <a:grpSpLocks/>
          </p:cNvGrpSpPr>
          <p:nvPr/>
        </p:nvGrpSpPr>
        <p:grpSpPr bwMode="auto">
          <a:xfrm flipV="1">
            <a:off x="6404411" y="1043062"/>
            <a:ext cx="2101850" cy="738187"/>
            <a:chOff x="4763053" y="2429435"/>
            <a:chExt cx="2840865" cy="833718"/>
          </a:xfrm>
        </p:grpSpPr>
        <p:sp>
          <p:nvSpPr>
            <p:cNvPr id="27" name="Freeform 26"/>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28" name="Pie 27"/>
            <p:cNvSpPr/>
            <p:nvPr/>
          </p:nvSpPr>
          <p:spPr bwMode="gray">
            <a:xfrm>
              <a:off x="4763053"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7172" name="Group 16"/>
          <p:cNvGrpSpPr>
            <a:grpSpLocks/>
          </p:cNvGrpSpPr>
          <p:nvPr/>
        </p:nvGrpSpPr>
        <p:grpSpPr bwMode="auto">
          <a:xfrm>
            <a:off x="4575174" y="1966913"/>
            <a:ext cx="2359025" cy="2525712"/>
            <a:chOff x="457200" y="1239996"/>
            <a:chExt cx="2177144" cy="2804886"/>
          </a:xfrm>
        </p:grpSpPr>
        <p:sp>
          <p:nvSpPr>
            <p:cNvPr id="18" name="Rectangle 17"/>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536316" y="1341073"/>
              <a:ext cx="2018913" cy="2600927"/>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3" name="Group 19"/>
          <p:cNvGrpSpPr>
            <a:grpSpLocks/>
          </p:cNvGrpSpPr>
          <p:nvPr/>
        </p:nvGrpSpPr>
        <p:grpSpPr bwMode="auto">
          <a:xfrm flipV="1">
            <a:off x="4329113" y="2243138"/>
            <a:ext cx="2101850" cy="739775"/>
            <a:chOff x="4763053" y="2429435"/>
            <a:chExt cx="2840865" cy="833718"/>
          </a:xfrm>
        </p:grpSpPr>
        <p:sp>
          <p:nvSpPr>
            <p:cNvPr id="21" name="Freeform 20"/>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22" name="Pie 21"/>
            <p:cNvSpPr/>
            <p:nvPr/>
          </p:nvSpPr>
          <p:spPr bwMode="gray">
            <a:xfrm>
              <a:off x="4763053" y="3084244"/>
              <a:ext cx="304685" cy="178909"/>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7174" name="Group 10"/>
          <p:cNvGrpSpPr>
            <a:grpSpLocks/>
          </p:cNvGrpSpPr>
          <p:nvPr/>
        </p:nvGrpSpPr>
        <p:grpSpPr bwMode="auto">
          <a:xfrm>
            <a:off x="2411413" y="3113088"/>
            <a:ext cx="2357437" cy="2466975"/>
            <a:chOff x="457200" y="1239996"/>
            <a:chExt cx="2177144" cy="2804886"/>
          </a:xfrm>
        </p:grpSpPr>
        <p:sp>
          <p:nvSpPr>
            <p:cNvPr id="12" name="Rectangle 11"/>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536369" y="1341073"/>
              <a:ext cx="2018806" cy="2600927"/>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5" name="Group 13"/>
          <p:cNvGrpSpPr>
            <a:grpSpLocks/>
          </p:cNvGrpSpPr>
          <p:nvPr/>
        </p:nvGrpSpPr>
        <p:grpSpPr bwMode="auto">
          <a:xfrm flipV="1">
            <a:off x="2282825" y="3284538"/>
            <a:ext cx="2101850" cy="739775"/>
            <a:chOff x="4763053" y="2429435"/>
            <a:chExt cx="2840865" cy="833718"/>
          </a:xfrm>
        </p:grpSpPr>
        <p:sp>
          <p:nvSpPr>
            <p:cNvPr id="15" name="Freeform 14"/>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16" name="Pie 15"/>
            <p:cNvSpPr/>
            <p:nvPr/>
          </p:nvSpPr>
          <p:spPr bwMode="gray">
            <a:xfrm>
              <a:off x="4763053" y="3084244"/>
              <a:ext cx="304685" cy="178909"/>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7176" name="TextBox 4"/>
          <p:cNvSpPr txBox="1">
            <a:spLocks noChangeArrowheads="1"/>
          </p:cNvSpPr>
          <p:nvPr/>
        </p:nvSpPr>
        <p:spPr bwMode="auto">
          <a:xfrm>
            <a:off x="454025" y="841817"/>
            <a:ext cx="5718175" cy="584775"/>
          </a:xfrm>
          <a:prstGeom prst="rect">
            <a:avLst/>
          </a:prstGeom>
          <a:noFill/>
          <a:ln w="9525">
            <a:noFill/>
            <a:miter lim="800000"/>
            <a:headEnd/>
            <a:tailEnd/>
          </a:ln>
        </p:spPr>
        <p:txBody>
          <a:bodyPr wrap="square" anchor="ctr">
            <a:spAutoFit/>
          </a:bodyPr>
          <a:lstStyle/>
          <a:p>
            <a:pPr algn="just"/>
            <a:r>
              <a:rPr lang="en-US" sz="1600" b="1" dirty="0">
                <a:latin typeface="Times New Roman" panose="02020603050405020304" pitchFamily="18" charset="0"/>
                <a:cs typeface="Times New Roman" panose="02020603050405020304" pitchFamily="18" charset="0"/>
              </a:rPr>
              <a:t>2.1. </a:t>
            </a:r>
            <a:r>
              <a:rPr lang="en-US" sz="1600" b="1" dirty="0" err="1">
                <a:latin typeface="Times New Roman" panose="02020603050405020304" pitchFamily="18" charset="0"/>
                <a:cs typeface="Times New Roman" panose="02020603050405020304" pitchFamily="18" charset="0"/>
              </a:rPr>
              <a:t>Xác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định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phạm</a:t>
            </a:r>
            <a:r>
              <a:rPr lang="en-US" sz="1600" b="1" dirty="0">
                <a:latin typeface="Times New Roman" panose="02020603050405020304" pitchFamily="18" charset="0"/>
                <a:cs typeface="Times New Roman" panose="02020603050405020304" pitchFamily="18" charset="0"/>
              </a:rPr>
              <a:t> vi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dự</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thảo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chính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có</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động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lớn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xã</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hội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truyền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thông</a:t>
            </a:r>
            <a:endParaRPr lang="en-US" sz="1600" b="1" dirty="0">
              <a:latin typeface="Times New Roman" panose="02020603050405020304" pitchFamily="18" charset="0"/>
              <a:cs typeface="Times New Roman" panose="02020603050405020304" pitchFamily="18" charset="0"/>
            </a:endParaRPr>
          </a:p>
        </p:txBody>
      </p:sp>
      <p:grpSp>
        <p:nvGrpSpPr>
          <p:cNvPr id="7177" name="Group 4"/>
          <p:cNvGrpSpPr>
            <a:grpSpLocks/>
          </p:cNvGrpSpPr>
          <p:nvPr/>
        </p:nvGrpSpPr>
        <p:grpSpPr bwMode="auto">
          <a:xfrm>
            <a:off x="355600" y="4160838"/>
            <a:ext cx="2359025" cy="2468562"/>
            <a:chOff x="457200" y="1239996"/>
            <a:chExt cx="2177144" cy="2804886"/>
          </a:xfrm>
        </p:grpSpPr>
        <p:sp>
          <p:nvSpPr>
            <p:cNvPr id="6" name="Rectangle 5"/>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36316" y="1341008"/>
              <a:ext cx="2018913" cy="2601059"/>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8" name="Group 7"/>
          <p:cNvGrpSpPr>
            <a:grpSpLocks/>
          </p:cNvGrpSpPr>
          <p:nvPr/>
        </p:nvGrpSpPr>
        <p:grpSpPr bwMode="auto">
          <a:xfrm flipV="1">
            <a:off x="228600" y="4333875"/>
            <a:ext cx="2101850" cy="738188"/>
            <a:chOff x="4763053" y="2429435"/>
            <a:chExt cx="2840865" cy="833718"/>
          </a:xfrm>
        </p:grpSpPr>
        <p:sp>
          <p:nvSpPr>
            <p:cNvPr id="9" name="Freeform 8"/>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10" name="Pie 9"/>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29" name="TextBox 28"/>
          <p:cNvSpPr txBox="1"/>
          <p:nvPr/>
        </p:nvSpPr>
        <p:spPr>
          <a:xfrm>
            <a:off x="631825" y="4576247"/>
            <a:ext cx="1244893" cy="369332"/>
          </a:xfrm>
          <a:prstGeom prst="rect">
            <a:avLst/>
          </a:prstGeom>
          <a:noFill/>
        </p:spPr>
        <p:txBody>
          <a:bodyPr wrap="none" anchor="ctr">
            <a:spAutoFit/>
          </a:bodyPr>
          <a:lstStyle/>
          <a:p>
            <a:pPr>
              <a:defRPr/>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Tiêu chí 4</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TextBox 29"/>
          <p:cNvSpPr txBox="1"/>
          <p:nvPr/>
        </p:nvSpPr>
        <p:spPr>
          <a:xfrm>
            <a:off x="2620963" y="3541990"/>
            <a:ext cx="1244893" cy="369332"/>
          </a:xfrm>
          <a:prstGeom prst="rect">
            <a:avLst/>
          </a:prstGeom>
          <a:noFill/>
        </p:spPr>
        <p:txBody>
          <a:bodyPr wrap="none" anchor="ctr">
            <a:spAutoFit/>
          </a:bodyPr>
          <a:lstStyle/>
          <a:p>
            <a:pPr>
              <a:defRPr/>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Tiêu chí 3</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1" name="TextBox 30"/>
          <p:cNvSpPr txBox="1"/>
          <p:nvPr/>
        </p:nvSpPr>
        <p:spPr>
          <a:xfrm>
            <a:off x="4689475" y="2472015"/>
            <a:ext cx="1244893" cy="369332"/>
          </a:xfrm>
          <a:prstGeom prst="rect">
            <a:avLst/>
          </a:prstGeom>
          <a:noFill/>
        </p:spPr>
        <p:txBody>
          <a:bodyPr wrap="none" anchor="ctr">
            <a:spAutoFit/>
          </a:bodyPr>
          <a:lstStyle/>
          <a:p>
            <a:pPr>
              <a:defRPr/>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Tiêu chí 2</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2" name="TextBox 31"/>
          <p:cNvSpPr txBox="1"/>
          <p:nvPr/>
        </p:nvSpPr>
        <p:spPr>
          <a:xfrm>
            <a:off x="6748463" y="1463159"/>
            <a:ext cx="1244893" cy="369332"/>
          </a:xfrm>
          <a:prstGeom prst="rect">
            <a:avLst/>
          </a:prstGeom>
          <a:noFill/>
        </p:spPr>
        <p:txBody>
          <a:bodyPr wrap="none" anchor="ctr">
            <a:spAutoFit/>
          </a:bodyPr>
          <a:lstStyle/>
          <a:p>
            <a:pPr>
              <a:defRPr/>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Tiêu chí 1</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183" name="Rectangle 32"/>
          <p:cNvSpPr>
            <a:spLocks noChangeArrowheads="1"/>
          </p:cNvSpPr>
          <p:nvPr/>
        </p:nvSpPr>
        <p:spPr bwMode="auto">
          <a:xfrm>
            <a:off x="522288" y="5142131"/>
            <a:ext cx="2027237" cy="1169551"/>
          </a:xfrm>
          <a:prstGeom prst="rect">
            <a:avLst/>
          </a:prstGeom>
          <a:noFill/>
          <a:ln w="9525">
            <a:noFill/>
            <a:miter lim="800000"/>
            <a:headEnd/>
            <a:tailEnd/>
          </a:ln>
        </p:spPr>
        <p:txBody>
          <a:bodyPr anchor="ctr">
            <a:spAutoFit/>
          </a:bodyPr>
          <a:lstStyle/>
          <a:p>
            <a:pPr algn="just"/>
            <a:r>
              <a:rPr lang="en-US" sz="1400">
                <a:latin typeface="Times New Roman" panose="02020603050405020304" pitchFamily="18" charset="0"/>
                <a:cs typeface="Times New Roman" panose="02020603050405020304" pitchFamily="18" charset="0"/>
              </a:rPr>
              <a:t>Chính sách có tác động trên phạm vi cả nước hoặc trên phạm vi toàn tỉnh, thành phố trực thuộc trung ương</a:t>
            </a:r>
            <a:endParaRPr lang="en-US" sz="1400">
              <a:solidFill>
                <a:srgbClr val="4A4644"/>
              </a:solidFill>
              <a:latin typeface="Times New Roman" panose="02020603050405020304" pitchFamily="18" charset="0"/>
              <a:cs typeface="Times New Roman" panose="02020603050405020304" pitchFamily="18" charset="0"/>
            </a:endParaRPr>
          </a:p>
        </p:txBody>
      </p:sp>
      <p:sp>
        <p:nvSpPr>
          <p:cNvPr id="7184" name="Rectangle 33"/>
          <p:cNvSpPr>
            <a:spLocks noChangeArrowheads="1"/>
          </p:cNvSpPr>
          <p:nvPr/>
        </p:nvSpPr>
        <p:spPr bwMode="auto">
          <a:xfrm>
            <a:off x="2684463" y="4039841"/>
            <a:ext cx="2027237" cy="1384995"/>
          </a:xfrm>
          <a:prstGeom prst="rect">
            <a:avLst/>
          </a:prstGeom>
          <a:noFill/>
          <a:ln w="9525">
            <a:noFill/>
            <a:miter lim="800000"/>
            <a:headEnd/>
            <a:tailEnd/>
          </a:ln>
        </p:spPr>
        <p:txBody>
          <a:bodyPr anchor="ctr">
            <a:spAutoFit/>
          </a:bodyPr>
          <a:lstStyle/>
          <a:p>
            <a:pPr algn="just"/>
            <a:r>
              <a:rPr lang="en-US" sz="1400">
                <a:latin typeface="Times New Roman" panose="02020603050405020304" pitchFamily="18" charset="0"/>
                <a:cs typeface="Times New Roman" panose="02020603050405020304" pitchFamily="18" charset="0"/>
              </a:rPr>
              <a:t>Được xác định là những vấn đề khó, nhạy cảm, dư luận xã hội quan tâm hoặc có nhiều ý kiến khác nhau về nội dung dự thảo chính sách</a:t>
            </a:r>
            <a:endParaRPr lang="en-US" sz="1400">
              <a:solidFill>
                <a:srgbClr val="4A4644"/>
              </a:solidFill>
              <a:latin typeface="Times New Roman" panose="02020603050405020304" pitchFamily="18" charset="0"/>
              <a:cs typeface="Times New Roman" panose="02020603050405020304" pitchFamily="18" charset="0"/>
            </a:endParaRPr>
          </a:p>
        </p:txBody>
      </p:sp>
      <p:sp>
        <p:nvSpPr>
          <p:cNvPr id="7185" name="Rectangle 34"/>
          <p:cNvSpPr>
            <a:spLocks noChangeArrowheads="1"/>
          </p:cNvSpPr>
          <p:nvPr/>
        </p:nvSpPr>
        <p:spPr bwMode="auto">
          <a:xfrm>
            <a:off x="4740275" y="3098225"/>
            <a:ext cx="2028825" cy="1169551"/>
          </a:xfrm>
          <a:prstGeom prst="rect">
            <a:avLst/>
          </a:prstGeom>
          <a:noFill/>
          <a:ln w="9525">
            <a:noFill/>
            <a:miter lim="800000"/>
            <a:headEnd/>
            <a:tailEnd/>
          </a:ln>
        </p:spPr>
        <p:txBody>
          <a:bodyPr anchor="ctr">
            <a:spAutoFit/>
          </a:bodyPr>
          <a:lstStyle/>
          <a:p>
            <a:pPr algn="just"/>
            <a:r>
              <a:rPr lang="en-US" sz="1400">
                <a:latin typeface="Times New Roman" panose="02020603050405020304" pitchFamily="18" charset="0"/>
                <a:cs typeface="Times New Roman" panose="02020603050405020304" pitchFamily="18" charset="0"/>
              </a:rPr>
              <a:t>Tác động trực tiếp làm phát sinh, thay đổi, chấm dứt quyền, nghĩa vụ của người dân, tổ chức, doanh nghiệp</a:t>
            </a:r>
            <a:endParaRPr lang="en-US" sz="1400">
              <a:solidFill>
                <a:srgbClr val="4A4644"/>
              </a:solidFill>
              <a:latin typeface="Times New Roman" panose="02020603050405020304" pitchFamily="18" charset="0"/>
              <a:cs typeface="Times New Roman" panose="02020603050405020304" pitchFamily="18" charset="0"/>
            </a:endParaRPr>
          </a:p>
        </p:txBody>
      </p:sp>
      <p:sp>
        <p:nvSpPr>
          <p:cNvPr id="7186" name="Rectangle 35"/>
          <p:cNvSpPr>
            <a:spLocks noChangeArrowheads="1"/>
          </p:cNvSpPr>
          <p:nvPr/>
        </p:nvSpPr>
        <p:spPr bwMode="auto">
          <a:xfrm>
            <a:off x="7010399" y="1635040"/>
            <a:ext cx="1964235" cy="2646878"/>
          </a:xfrm>
          <a:prstGeom prst="rect">
            <a:avLst/>
          </a:prstGeom>
          <a:noFill/>
          <a:ln w="9525">
            <a:noFill/>
            <a:miter lim="800000"/>
            <a:headEnd/>
            <a:tailEnd/>
          </a:ln>
        </p:spPr>
        <p:txBody>
          <a:bodyPr wrap="square" anchor="ctr">
            <a:spAutoFit/>
          </a:bodyPr>
          <a:lstStyle/>
          <a:p>
            <a:pPr algn="just"/>
            <a:r>
              <a:rPr lang="en-US" sz="1300">
                <a:latin typeface="Times New Roman" panose="02020603050405020304" pitchFamily="18" charset="0"/>
                <a:cs typeface="Times New Roman" panose="02020603050405020304" pitchFamily="18" charset="0"/>
              </a:rPr>
              <a:t>Là các chính sách được ban hành trong các VBQPPL mà Luật Ban hành VBQPPL quy định phải lập đề nghị xây dựng VBQPPL trước khi tiến hành soạn thảo, trừ các nội dung thuộc bí mật nhà nước theo quy định của pháp </a:t>
            </a:r>
            <a:r>
              <a:rPr lang="en-US" sz="1300" smtClean="0">
                <a:latin typeface="Times New Roman" panose="02020603050405020304" pitchFamily="18" charset="0"/>
                <a:cs typeface="Times New Roman" panose="02020603050405020304" pitchFamily="18" charset="0"/>
              </a:rPr>
              <a:t>luật </a:t>
            </a:r>
            <a:r>
              <a:rPr lang="en-US" sz="900" smtClean="0">
                <a:latin typeface="Times New Roman" panose="02020603050405020304" pitchFamily="18" charset="0"/>
                <a:cs typeface="Times New Roman" panose="02020603050405020304" pitchFamily="18" charset="0"/>
              </a:rPr>
              <a:t>(</a:t>
            </a:r>
            <a:r>
              <a:rPr lang="en-US" sz="900" i="1" smtClean="0">
                <a:latin typeface="Times New Roman" panose="02020603050405020304" pitchFamily="18" charset="0"/>
                <a:cs typeface="Times New Roman" panose="02020603050405020304" pitchFamily="18" charset="0"/>
              </a:rPr>
              <a:t>Ở địa phương là Nghị </a:t>
            </a:r>
            <a:r>
              <a:rPr lang="en-US" sz="900" i="1">
                <a:latin typeface="Times New Roman" panose="02020603050405020304" pitchFamily="18" charset="0"/>
                <a:cs typeface="Times New Roman" panose="02020603050405020304" pitchFamily="18" charset="0"/>
              </a:rPr>
              <a:t>quyết của HĐND </a:t>
            </a:r>
            <a:r>
              <a:rPr lang="en-US" sz="900" i="1" smtClean="0">
                <a:latin typeface="Times New Roman" panose="02020603050405020304" pitchFamily="18" charset="0"/>
                <a:cs typeface="Times New Roman" panose="02020603050405020304" pitchFamily="18" charset="0"/>
              </a:rPr>
              <a:t>cấp tỉnh quy định biện </a:t>
            </a:r>
            <a:r>
              <a:rPr lang="en-US" sz="900" i="1">
                <a:latin typeface="Times New Roman" panose="02020603050405020304" pitchFamily="18" charset="0"/>
                <a:cs typeface="Times New Roman" panose="02020603050405020304" pitchFamily="18" charset="0"/>
              </a:rPr>
              <a:t>pháp có tính chất đặc thù phù hợp với điều kiện phát triển kinh tế - xã hội của địa </a:t>
            </a:r>
            <a:r>
              <a:rPr lang="en-US" sz="900" i="1" smtClean="0">
                <a:latin typeface="Times New Roman" panose="02020603050405020304" pitchFamily="18" charset="0"/>
                <a:cs typeface="Times New Roman" panose="02020603050405020304" pitchFamily="18" charset="0"/>
              </a:rPr>
              <a:t>phương</a:t>
            </a:r>
            <a:r>
              <a:rPr lang="en-US" sz="900" smtClean="0">
                <a:latin typeface="Times New Roman" panose="02020603050405020304" pitchFamily="18" charset="0"/>
                <a:cs typeface="Times New Roman" panose="02020603050405020304" pitchFamily="18" charset="0"/>
              </a:rPr>
              <a:t>)</a:t>
            </a:r>
            <a:endParaRPr lang="en-US" sz="900">
              <a:latin typeface="Times New Roman" panose="02020603050405020304" pitchFamily="18" charset="0"/>
              <a:cs typeface="Times New Roman" panose="02020603050405020304" pitchFamily="18" charset="0"/>
            </a:endParaRPr>
          </a:p>
        </p:txBody>
      </p:sp>
      <p:sp>
        <p:nvSpPr>
          <p:cNvPr id="35" name="AutoShape 23">
            <a:extLst>
              <a:ext uri="{FF2B5EF4-FFF2-40B4-BE49-F238E27FC236}">
                <a16:creationId xmlns="" xmlns:a16="http://schemas.microsoft.com/office/drawing/2014/main" id="{1D40C891-B104-3F24-AC3E-80ACBB404F91}"/>
              </a:ext>
            </a:extLst>
          </p:cNvPr>
          <p:cNvSpPr>
            <a:spLocks noChangeArrowheads="1"/>
          </p:cNvSpPr>
          <p:nvPr/>
        </p:nvSpPr>
        <p:spPr bwMode="auto">
          <a:xfrm>
            <a:off x="522288" y="236299"/>
            <a:ext cx="3303303" cy="493540"/>
          </a:xfrm>
          <a:prstGeom prst="roundRect">
            <a:avLst>
              <a:gd name="adj" fmla="val 10250"/>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just"/>
            <a:r>
              <a:rPr lang="en-US" sz="1600" b="1" dirty="0">
                <a:latin typeface="Times New Roman" panose="02020603050405020304" pitchFamily="18" charset="0"/>
                <a:cs typeface="Times New Roman" panose="02020603050405020304" pitchFamily="18" charset="0"/>
              </a:rPr>
              <a:t>2. PHẠM VI TRUYỀN THÔNG</a:t>
            </a:r>
          </a:p>
        </p:txBody>
      </p:sp>
    </p:spTree>
    <p:extLst>
      <p:ext uri="{BB962C8B-B14F-4D97-AF65-F5344CB8AC3E}">
        <p14:creationId xmlns:p14="http://schemas.microsoft.com/office/powerpoint/2010/main" val="3357318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Nhóm 75"/>
          <p:cNvGrpSpPr>
            <a:grpSpLocks/>
          </p:cNvGrpSpPr>
          <p:nvPr/>
        </p:nvGrpSpPr>
        <p:grpSpPr bwMode="auto">
          <a:xfrm>
            <a:off x="460834" y="1965117"/>
            <a:ext cx="8102140" cy="3816735"/>
            <a:chOff x="323850" y="-1059683"/>
            <a:chExt cx="8762569" cy="5227507"/>
          </a:xfrm>
        </p:grpSpPr>
        <p:sp>
          <p:nvSpPr>
            <p:cNvPr id="45" name="Line 26"/>
            <p:cNvSpPr>
              <a:spLocks noChangeShapeType="1"/>
            </p:cNvSpPr>
            <p:nvPr/>
          </p:nvSpPr>
          <p:spPr bwMode="gray">
            <a:xfrm flipV="1">
              <a:off x="5089621" y="-1050485"/>
              <a:ext cx="0" cy="4210834"/>
            </a:xfrm>
            <a:prstGeom prst="line">
              <a:avLst/>
            </a:prstGeom>
            <a:noFill/>
            <a:ln w="19050">
              <a:solidFill>
                <a:schemeClr val="tx1">
                  <a:lumMod val="75000"/>
                  <a:lumOff val="25000"/>
                </a:schemeClr>
              </a:solidFill>
              <a:prstDash val="sysDot"/>
              <a:round/>
              <a:headEnd/>
              <a:tailEnd/>
            </a:ln>
            <a:effectLst/>
          </p:spPr>
          <p:txBody>
            <a:bodyPr/>
            <a:lstStyle/>
            <a:p>
              <a:pPr fontAlgn="auto">
                <a:spcBef>
                  <a:spcPts val="0"/>
                </a:spcBef>
                <a:spcAft>
                  <a:spcPts val="0"/>
                </a:spcAft>
                <a:defRPr/>
              </a:pPr>
              <a:endParaRPr lang="en-GB" kern="0">
                <a:solidFill>
                  <a:schemeClr val="bg1">
                    <a:lumMod val="95000"/>
                  </a:schemeClr>
                </a:solidFill>
                <a:latin typeface="+mn-lt"/>
                <a:cs typeface="+mn-cs"/>
              </a:endParaRPr>
            </a:p>
          </p:txBody>
        </p:sp>
        <p:sp>
          <p:nvSpPr>
            <p:cNvPr id="48" name="Line 24"/>
            <p:cNvSpPr>
              <a:spLocks noChangeShapeType="1"/>
            </p:cNvSpPr>
            <p:nvPr/>
          </p:nvSpPr>
          <p:spPr bwMode="gray">
            <a:xfrm flipV="1">
              <a:off x="1961119" y="-1004161"/>
              <a:ext cx="0" cy="4255343"/>
            </a:xfrm>
            <a:prstGeom prst="line">
              <a:avLst/>
            </a:prstGeom>
            <a:noFill/>
            <a:ln w="19050">
              <a:solidFill>
                <a:schemeClr val="tx1">
                  <a:lumMod val="75000"/>
                  <a:lumOff val="25000"/>
                </a:schemeClr>
              </a:solidFill>
              <a:prstDash val="sysDot"/>
              <a:round/>
              <a:headEnd/>
              <a:tailEnd/>
            </a:ln>
            <a:effectLst/>
          </p:spPr>
          <p:txBody>
            <a:bodyPr/>
            <a:lstStyle/>
            <a:p>
              <a:pPr fontAlgn="auto">
                <a:spcBef>
                  <a:spcPts val="0"/>
                </a:spcBef>
                <a:spcAft>
                  <a:spcPts val="0"/>
                </a:spcAft>
                <a:defRPr/>
              </a:pPr>
              <a:endParaRPr lang="en-GB" kern="0">
                <a:solidFill>
                  <a:schemeClr val="bg1">
                    <a:lumMod val="95000"/>
                  </a:schemeClr>
                </a:solidFill>
                <a:latin typeface="+mn-lt"/>
                <a:cs typeface="+mn-cs"/>
              </a:endParaRPr>
            </a:p>
          </p:txBody>
        </p:sp>
        <p:sp>
          <p:nvSpPr>
            <p:cNvPr id="51" name="Line 36"/>
            <p:cNvSpPr>
              <a:spLocks noChangeShapeType="1"/>
            </p:cNvSpPr>
            <p:nvPr/>
          </p:nvSpPr>
          <p:spPr bwMode="gray">
            <a:xfrm flipV="1">
              <a:off x="7108549" y="-1059683"/>
              <a:ext cx="0" cy="4267969"/>
            </a:xfrm>
            <a:prstGeom prst="line">
              <a:avLst/>
            </a:prstGeom>
            <a:noFill/>
            <a:ln w="19050">
              <a:solidFill>
                <a:schemeClr val="tx1">
                  <a:lumMod val="75000"/>
                  <a:lumOff val="25000"/>
                </a:schemeClr>
              </a:solidFill>
              <a:prstDash val="sysDot"/>
              <a:round/>
              <a:headEnd/>
              <a:tailEnd/>
            </a:ln>
            <a:effectLst/>
          </p:spPr>
          <p:txBody>
            <a:bodyPr/>
            <a:lstStyle/>
            <a:p>
              <a:pPr fontAlgn="auto">
                <a:spcBef>
                  <a:spcPts val="0"/>
                </a:spcBef>
                <a:spcAft>
                  <a:spcPts val="0"/>
                </a:spcAft>
                <a:defRPr/>
              </a:pPr>
              <a:endParaRPr lang="en-GB" kern="0">
                <a:solidFill>
                  <a:schemeClr val="bg1">
                    <a:lumMod val="95000"/>
                  </a:schemeClr>
                </a:solidFill>
                <a:latin typeface="+mn-lt"/>
                <a:cs typeface="+mn-cs"/>
              </a:endParaRPr>
            </a:p>
          </p:txBody>
        </p:sp>
        <p:sp>
          <p:nvSpPr>
            <p:cNvPr id="52" name="Freeform 5"/>
            <p:cNvSpPr>
              <a:spLocks noEditPoints="1"/>
            </p:cNvSpPr>
            <p:nvPr/>
          </p:nvSpPr>
          <p:spPr bwMode="gray">
            <a:xfrm>
              <a:off x="323850" y="3190725"/>
              <a:ext cx="8488363" cy="977099"/>
            </a:xfrm>
            <a:custGeom>
              <a:avLst/>
              <a:gdLst/>
              <a:ahLst/>
              <a:cxnLst>
                <a:cxn ang="0">
                  <a:pos x="2674" y="273"/>
                </a:cxn>
                <a:cxn ang="0">
                  <a:pos x="2554" y="37"/>
                </a:cxn>
                <a:cxn ang="0">
                  <a:pos x="2466" y="37"/>
                </a:cxn>
                <a:cxn ang="0">
                  <a:pos x="2377" y="37"/>
                </a:cxn>
                <a:cxn ang="0">
                  <a:pos x="2230" y="37"/>
                </a:cxn>
                <a:cxn ang="0">
                  <a:pos x="2141" y="37"/>
                </a:cxn>
                <a:cxn ang="0">
                  <a:pos x="2053" y="37"/>
                </a:cxn>
                <a:cxn ang="0">
                  <a:pos x="1906" y="37"/>
                </a:cxn>
                <a:cxn ang="0">
                  <a:pos x="1817" y="37"/>
                </a:cxn>
                <a:cxn ang="0">
                  <a:pos x="1729" y="37"/>
                </a:cxn>
                <a:cxn ang="0">
                  <a:pos x="1581" y="37"/>
                </a:cxn>
                <a:cxn ang="0">
                  <a:pos x="1493" y="37"/>
                </a:cxn>
                <a:cxn ang="0">
                  <a:pos x="1405" y="37"/>
                </a:cxn>
                <a:cxn ang="0">
                  <a:pos x="1287" y="37"/>
                </a:cxn>
                <a:cxn ang="0">
                  <a:pos x="1198" y="37"/>
                </a:cxn>
                <a:cxn ang="0">
                  <a:pos x="1110" y="37"/>
                </a:cxn>
                <a:cxn ang="0">
                  <a:pos x="1021" y="37"/>
                </a:cxn>
                <a:cxn ang="0">
                  <a:pos x="903" y="37"/>
                </a:cxn>
                <a:cxn ang="0">
                  <a:pos x="815" y="37"/>
                </a:cxn>
                <a:cxn ang="0">
                  <a:pos x="727" y="37"/>
                </a:cxn>
                <a:cxn ang="0">
                  <a:pos x="609" y="37"/>
                </a:cxn>
                <a:cxn ang="0">
                  <a:pos x="520" y="37"/>
                </a:cxn>
                <a:cxn ang="0">
                  <a:pos x="432" y="37"/>
                </a:cxn>
                <a:cxn ang="0">
                  <a:pos x="284" y="37"/>
                </a:cxn>
                <a:cxn ang="0">
                  <a:pos x="196" y="37"/>
                </a:cxn>
                <a:cxn ang="0">
                  <a:pos x="108" y="37"/>
                </a:cxn>
                <a:cxn ang="0">
                  <a:pos x="31" y="273"/>
                </a:cxn>
                <a:cxn ang="0">
                  <a:pos x="61" y="273"/>
                </a:cxn>
                <a:cxn ang="0">
                  <a:pos x="149" y="273"/>
                </a:cxn>
                <a:cxn ang="0">
                  <a:pos x="238" y="273"/>
                </a:cxn>
                <a:cxn ang="0">
                  <a:pos x="326" y="273"/>
                </a:cxn>
                <a:cxn ang="0">
                  <a:pos x="355" y="8"/>
                </a:cxn>
                <a:cxn ang="0">
                  <a:pos x="444" y="273"/>
                </a:cxn>
                <a:cxn ang="0">
                  <a:pos x="532" y="273"/>
                </a:cxn>
                <a:cxn ang="0">
                  <a:pos x="621" y="273"/>
                </a:cxn>
                <a:cxn ang="0">
                  <a:pos x="680" y="273"/>
                </a:cxn>
                <a:cxn ang="0">
                  <a:pos x="739" y="273"/>
                </a:cxn>
                <a:cxn ang="0">
                  <a:pos x="827" y="273"/>
                </a:cxn>
                <a:cxn ang="0">
                  <a:pos x="915" y="273"/>
                </a:cxn>
                <a:cxn ang="0">
                  <a:pos x="975" y="49"/>
                </a:cxn>
                <a:cxn ang="0">
                  <a:pos x="1033" y="273"/>
                </a:cxn>
                <a:cxn ang="0">
                  <a:pos x="1122" y="273"/>
                </a:cxn>
                <a:cxn ang="0">
                  <a:pos x="1210" y="273"/>
                </a:cxn>
                <a:cxn ang="0">
                  <a:pos x="1299" y="273"/>
                </a:cxn>
                <a:cxn ang="0">
                  <a:pos x="1328" y="8"/>
                </a:cxn>
                <a:cxn ang="0">
                  <a:pos x="1417" y="273"/>
                </a:cxn>
                <a:cxn ang="0">
                  <a:pos x="1505" y="273"/>
                </a:cxn>
                <a:cxn ang="0">
                  <a:pos x="1593" y="273"/>
                </a:cxn>
                <a:cxn ang="0">
                  <a:pos x="1652" y="273"/>
                </a:cxn>
                <a:cxn ang="0">
                  <a:pos x="1682" y="8"/>
                </a:cxn>
                <a:cxn ang="0">
                  <a:pos x="1770" y="273"/>
                </a:cxn>
                <a:cxn ang="0">
                  <a:pos x="1859" y="273"/>
                </a:cxn>
                <a:cxn ang="0">
                  <a:pos x="1947" y="273"/>
                </a:cxn>
                <a:cxn ang="0">
                  <a:pos x="1977" y="8"/>
                </a:cxn>
                <a:cxn ang="0">
                  <a:pos x="2290" y="262"/>
                </a:cxn>
                <a:cxn ang="0">
                  <a:pos x="2095" y="273"/>
                </a:cxn>
                <a:cxn ang="0">
                  <a:pos x="2183" y="273"/>
                </a:cxn>
                <a:cxn ang="0">
                  <a:pos x="2271" y="273"/>
                </a:cxn>
                <a:cxn ang="0">
                  <a:pos x="2330" y="273"/>
                </a:cxn>
                <a:cxn ang="0">
                  <a:pos x="2389" y="273"/>
                </a:cxn>
                <a:cxn ang="0">
                  <a:pos x="2478" y="273"/>
                </a:cxn>
                <a:cxn ang="0">
                  <a:pos x="2566" y="273"/>
                </a:cxn>
                <a:cxn ang="0">
                  <a:pos x="2619" y="49"/>
                </a:cxn>
              </a:cxnLst>
              <a:rect l="0" t="0" r="r" b="b"/>
              <a:pathLst>
                <a:path w="2674" h="308">
                  <a:moveTo>
                    <a:pt x="2672" y="37"/>
                  </a:moveTo>
                  <a:cubicBezTo>
                    <a:pt x="2670" y="37"/>
                    <a:pt x="2669" y="35"/>
                    <a:pt x="2669" y="33"/>
                  </a:cubicBezTo>
                  <a:cubicBezTo>
                    <a:pt x="2669" y="12"/>
                    <a:pt x="2669" y="12"/>
                    <a:pt x="2669" y="12"/>
                  </a:cubicBezTo>
                  <a:cubicBezTo>
                    <a:pt x="2669" y="10"/>
                    <a:pt x="2670" y="8"/>
                    <a:pt x="2672" y="8"/>
                  </a:cubicBezTo>
                  <a:cubicBezTo>
                    <a:pt x="2674" y="8"/>
                    <a:pt x="2674" y="8"/>
                    <a:pt x="2674" y="8"/>
                  </a:cubicBezTo>
                  <a:cubicBezTo>
                    <a:pt x="2674" y="0"/>
                    <a:pt x="2674" y="0"/>
                    <a:pt x="2674" y="0"/>
                  </a:cubicBezTo>
                  <a:cubicBezTo>
                    <a:pt x="0" y="0"/>
                    <a:pt x="0" y="0"/>
                    <a:pt x="0" y="0"/>
                  </a:cubicBezTo>
                  <a:cubicBezTo>
                    <a:pt x="0" y="8"/>
                    <a:pt x="0" y="8"/>
                    <a:pt x="0" y="8"/>
                  </a:cubicBezTo>
                  <a:cubicBezTo>
                    <a:pt x="2" y="8"/>
                    <a:pt x="2" y="8"/>
                    <a:pt x="2" y="8"/>
                  </a:cubicBezTo>
                  <a:cubicBezTo>
                    <a:pt x="3" y="8"/>
                    <a:pt x="5" y="10"/>
                    <a:pt x="5" y="12"/>
                  </a:cubicBezTo>
                  <a:cubicBezTo>
                    <a:pt x="5" y="33"/>
                    <a:pt x="5" y="33"/>
                    <a:pt x="5" y="33"/>
                  </a:cubicBezTo>
                  <a:cubicBezTo>
                    <a:pt x="5" y="35"/>
                    <a:pt x="3" y="37"/>
                    <a:pt x="2" y="37"/>
                  </a:cubicBezTo>
                  <a:cubicBezTo>
                    <a:pt x="0" y="37"/>
                    <a:pt x="0" y="37"/>
                    <a:pt x="0" y="37"/>
                  </a:cubicBezTo>
                  <a:cubicBezTo>
                    <a:pt x="0" y="273"/>
                    <a:pt x="0" y="273"/>
                    <a:pt x="0" y="273"/>
                  </a:cubicBezTo>
                  <a:cubicBezTo>
                    <a:pt x="2" y="273"/>
                    <a:pt x="2" y="273"/>
                    <a:pt x="2" y="273"/>
                  </a:cubicBezTo>
                  <a:cubicBezTo>
                    <a:pt x="3" y="273"/>
                    <a:pt x="5" y="275"/>
                    <a:pt x="5" y="277"/>
                  </a:cubicBezTo>
                  <a:cubicBezTo>
                    <a:pt x="5" y="298"/>
                    <a:pt x="5" y="298"/>
                    <a:pt x="5" y="298"/>
                  </a:cubicBezTo>
                  <a:cubicBezTo>
                    <a:pt x="5" y="300"/>
                    <a:pt x="3" y="302"/>
                    <a:pt x="2" y="302"/>
                  </a:cubicBezTo>
                  <a:cubicBezTo>
                    <a:pt x="0" y="302"/>
                    <a:pt x="0" y="302"/>
                    <a:pt x="0" y="302"/>
                  </a:cubicBezTo>
                  <a:cubicBezTo>
                    <a:pt x="0" y="308"/>
                    <a:pt x="0" y="308"/>
                    <a:pt x="0" y="308"/>
                  </a:cubicBezTo>
                  <a:cubicBezTo>
                    <a:pt x="2674" y="308"/>
                    <a:pt x="2674" y="308"/>
                    <a:pt x="2674" y="308"/>
                  </a:cubicBezTo>
                  <a:cubicBezTo>
                    <a:pt x="2674" y="302"/>
                    <a:pt x="2674" y="302"/>
                    <a:pt x="2674" y="302"/>
                  </a:cubicBezTo>
                  <a:cubicBezTo>
                    <a:pt x="2672" y="302"/>
                    <a:pt x="2672" y="302"/>
                    <a:pt x="2672" y="302"/>
                  </a:cubicBezTo>
                  <a:cubicBezTo>
                    <a:pt x="2670" y="302"/>
                    <a:pt x="2669" y="300"/>
                    <a:pt x="2669" y="298"/>
                  </a:cubicBezTo>
                  <a:cubicBezTo>
                    <a:pt x="2669" y="277"/>
                    <a:pt x="2669" y="277"/>
                    <a:pt x="2669" y="277"/>
                  </a:cubicBezTo>
                  <a:cubicBezTo>
                    <a:pt x="2669" y="275"/>
                    <a:pt x="2670" y="273"/>
                    <a:pt x="2672" y="273"/>
                  </a:cubicBezTo>
                  <a:cubicBezTo>
                    <a:pt x="2674" y="273"/>
                    <a:pt x="2674" y="273"/>
                    <a:pt x="2674" y="273"/>
                  </a:cubicBezTo>
                  <a:cubicBezTo>
                    <a:pt x="2674" y="37"/>
                    <a:pt x="2674" y="37"/>
                    <a:pt x="2674" y="37"/>
                  </a:cubicBezTo>
                  <a:lnTo>
                    <a:pt x="2672" y="37"/>
                  </a:lnTo>
                  <a:close/>
                  <a:moveTo>
                    <a:pt x="2610" y="12"/>
                  </a:moveTo>
                  <a:cubicBezTo>
                    <a:pt x="2610" y="10"/>
                    <a:pt x="2611" y="8"/>
                    <a:pt x="2613" y="8"/>
                  </a:cubicBezTo>
                  <a:cubicBezTo>
                    <a:pt x="2625" y="8"/>
                    <a:pt x="2625" y="8"/>
                    <a:pt x="2625" y="8"/>
                  </a:cubicBezTo>
                  <a:cubicBezTo>
                    <a:pt x="2627" y="8"/>
                    <a:pt x="2628" y="10"/>
                    <a:pt x="2628" y="12"/>
                  </a:cubicBezTo>
                  <a:cubicBezTo>
                    <a:pt x="2628" y="33"/>
                    <a:pt x="2628" y="33"/>
                    <a:pt x="2628" y="33"/>
                  </a:cubicBezTo>
                  <a:cubicBezTo>
                    <a:pt x="2628" y="35"/>
                    <a:pt x="2627" y="37"/>
                    <a:pt x="2625" y="37"/>
                  </a:cubicBezTo>
                  <a:cubicBezTo>
                    <a:pt x="2613" y="37"/>
                    <a:pt x="2613" y="37"/>
                    <a:pt x="2613" y="37"/>
                  </a:cubicBezTo>
                  <a:cubicBezTo>
                    <a:pt x="2611" y="37"/>
                    <a:pt x="2610" y="35"/>
                    <a:pt x="2610" y="33"/>
                  </a:cubicBezTo>
                  <a:lnTo>
                    <a:pt x="2610" y="12"/>
                  </a:lnTo>
                  <a:close/>
                  <a:moveTo>
                    <a:pt x="2581" y="12"/>
                  </a:moveTo>
                  <a:cubicBezTo>
                    <a:pt x="2581" y="10"/>
                    <a:pt x="2582" y="8"/>
                    <a:pt x="2584" y="8"/>
                  </a:cubicBezTo>
                  <a:cubicBezTo>
                    <a:pt x="2596" y="8"/>
                    <a:pt x="2596" y="8"/>
                    <a:pt x="2596" y="8"/>
                  </a:cubicBezTo>
                  <a:cubicBezTo>
                    <a:pt x="2597" y="8"/>
                    <a:pt x="2599" y="10"/>
                    <a:pt x="2599" y="12"/>
                  </a:cubicBezTo>
                  <a:cubicBezTo>
                    <a:pt x="2599" y="33"/>
                    <a:pt x="2599" y="33"/>
                    <a:pt x="2599" y="33"/>
                  </a:cubicBezTo>
                  <a:cubicBezTo>
                    <a:pt x="2599" y="35"/>
                    <a:pt x="2597" y="37"/>
                    <a:pt x="2596" y="37"/>
                  </a:cubicBezTo>
                  <a:cubicBezTo>
                    <a:pt x="2584" y="37"/>
                    <a:pt x="2584" y="37"/>
                    <a:pt x="2584" y="37"/>
                  </a:cubicBezTo>
                  <a:cubicBezTo>
                    <a:pt x="2582" y="37"/>
                    <a:pt x="2581" y="35"/>
                    <a:pt x="2581" y="33"/>
                  </a:cubicBezTo>
                  <a:lnTo>
                    <a:pt x="2581" y="12"/>
                  </a:lnTo>
                  <a:close/>
                  <a:moveTo>
                    <a:pt x="2551" y="12"/>
                  </a:moveTo>
                  <a:cubicBezTo>
                    <a:pt x="2551" y="10"/>
                    <a:pt x="2552" y="8"/>
                    <a:pt x="2554" y="8"/>
                  </a:cubicBezTo>
                  <a:cubicBezTo>
                    <a:pt x="2566" y="8"/>
                    <a:pt x="2566" y="8"/>
                    <a:pt x="2566" y="8"/>
                  </a:cubicBezTo>
                  <a:cubicBezTo>
                    <a:pt x="2568" y="8"/>
                    <a:pt x="2569" y="10"/>
                    <a:pt x="2569" y="12"/>
                  </a:cubicBezTo>
                  <a:cubicBezTo>
                    <a:pt x="2569" y="33"/>
                    <a:pt x="2569" y="33"/>
                    <a:pt x="2569" y="33"/>
                  </a:cubicBezTo>
                  <a:cubicBezTo>
                    <a:pt x="2569" y="35"/>
                    <a:pt x="2568" y="37"/>
                    <a:pt x="2566" y="37"/>
                  </a:cubicBezTo>
                  <a:cubicBezTo>
                    <a:pt x="2554" y="37"/>
                    <a:pt x="2554" y="37"/>
                    <a:pt x="2554" y="37"/>
                  </a:cubicBezTo>
                  <a:cubicBezTo>
                    <a:pt x="2552" y="37"/>
                    <a:pt x="2551" y="35"/>
                    <a:pt x="2551" y="33"/>
                  </a:cubicBezTo>
                  <a:lnTo>
                    <a:pt x="2551" y="12"/>
                  </a:lnTo>
                  <a:close/>
                  <a:moveTo>
                    <a:pt x="2522" y="12"/>
                  </a:moveTo>
                  <a:cubicBezTo>
                    <a:pt x="2522" y="10"/>
                    <a:pt x="2523" y="8"/>
                    <a:pt x="2525" y="8"/>
                  </a:cubicBezTo>
                  <a:cubicBezTo>
                    <a:pt x="2537" y="8"/>
                    <a:pt x="2537" y="8"/>
                    <a:pt x="2537" y="8"/>
                  </a:cubicBezTo>
                  <a:cubicBezTo>
                    <a:pt x="2538" y="8"/>
                    <a:pt x="2540" y="10"/>
                    <a:pt x="2540" y="12"/>
                  </a:cubicBezTo>
                  <a:cubicBezTo>
                    <a:pt x="2540" y="33"/>
                    <a:pt x="2540" y="33"/>
                    <a:pt x="2540" y="33"/>
                  </a:cubicBezTo>
                  <a:cubicBezTo>
                    <a:pt x="2540" y="35"/>
                    <a:pt x="2538" y="37"/>
                    <a:pt x="2537" y="37"/>
                  </a:cubicBezTo>
                  <a:cubicBezTo>
                    <a:pt x="2525" y="37"/>
                    <a:pt x="2525" y="37"/>
                    <a:pt x="2525" y="37"/>
                  </a:cubicBezTo>
                  <a:cubicBezTo>
                    <a:pt x="2523" y="37"/>
                    <a:pt x="2522" y="35"/>
                    <a:pt x="2522" y="33"/>
                  </a:cubicBezTo>
                  <a:lnTo>
                    <a:pt x="2522" y="12"/>
                  </a:lnTo>
                  <a:close/>
                  <a:moveTo>
                    <a:pt x="2492" y="12"/>
                  </a:moveTo>
                  <a:cubicBezTo>
                    <a:pt x="2492" y="10"/>
                    <a:pt x="2494" y="8"/>
                    <a:pt x="2495" y="8"/>
                  </a:cubicBezTo>
                  <a:cubicBezTo>
                    <a:pt x="2507" y="8"/>
                    <a:pt x="2507" y="8"/>
                    <a:pt x="2507" y="8"/>
                  </a:cubicBezTo>
                  <a:cubicBezTo>
                    <a:pt x="2509" y="8"/>
                    <a:pt x="2510" y="10"/>
                    <a:pt x="2510" y="12"/>
                  </a:cubicBezTo>
                  <a:cubicBezTo>
                    <a:pt x="2510" y="33"/>
                    <a:pt x="2510" y="33"/>
                    <a:pt x="2510" y="33"/>
                  </a:cubicBezTo>
                  <a:cubicBezTo>
                    <a:pt x="2510" y="35"/>
                    <a:pt x="2509" y="37"/>
                    <a:pt x="2507" y="37"/>
                  </a:cubicBezTo>
                  <a:cubicBezTo>
                    <a:pt x="2495" y="37"/>
                    <a:pt x="2495" y="37"/>
                    <a:pt x="2495" y="37"/>
                  </a:cubicBezTo>
                  <a:cubicBezTo>
                    <a:pt x="2494" y="37"/>
                    <a:pt x="2492" y="35"/>
                    <a:pt x="2492" y="33"/>
                  </a:cubicBezTo>
                  <a:lnTo>
                    <a:pt x="2492" y="12"/>
                  </a:lnTo>
                  <a:close/>
                  <a:moveTo>
                    <a:pt x="2463" y="12"/>
                  </a:moveTo>
                  <a:cubicBezTo>
                    <a:pt x="2463" y="10"/>
                    <a:pt x="2464" y="8"/>
                    <a:pt x="2466" y="8"/>
                  </a:cubicBezTo>
                  <a:cubicBezTo>
                    <a:pt x="2478" y="8"/>
                    <a:pt x="2478" y="8"/>
                    <a:pt x="2478" y="8"/>
                  </a:cubicBezTo>
                  <a:cubicBezTo>
                    <a:pt x="2479" y="8"/>
                    <a:pt x="2481" y="10"/>
                    <a:pt x="2481" y="12"/>
                  </a:cubicBezTo>
                  <a:cubicBezTo>
                    <a:pt x="2481" y="33"/>
                    <a:pt x="2481" y="33"/>
                    <a:pt x="2481" y="33"/>
                  </a:cubicBezTo>
                  <a:cubicBezTo>
                    <a:pt x="2481" y="35"/>
                    <a:pt x="2479" y="37"/>
                    <a:pt x="2478" y="37"/>
                  </a:cubicBezTo>
                  <a:cubicBezTo>
                    <a:pt x="2466" y="37"/>
                    <a:pt x="2466" y="37"/>
                    <a:pt x="2466" y="37"/>
                  </a:cubicBezTo>
                  <a:cubicBezTo>
                    <a:pt x="2464" y="37"/>
                    <a:pt x="2463" y="35"/>
                    <a:pt x="2463" y="33"/>
                  </a:cubicBezTo>
                  <a:lnTo>
                    <a:pt x="2463" y="12"/>
                  </a:lnTo>
                  <a:close/>
                  <a:moveTo>
                    <a:pt x="2433" y="12"/>
                  </a:moveTo>
                  <a:cubicBezTo>
                    <a:pt x="2433" y="10"/>
                    <a:pt x="2435" y="8"/>
                    <a:pt x="2436" y="8"/>
                  </a:cubicBezTo>
                  <a:cubicBezTo>
                    <a:pt x="2448" y="8"/>
                    <a:pt x="2448" y="8"/>
                    <a:pt x="2448" y="8"/>
                  </a:cubicBezTo>
                  <a:cubicBezTo>
                    <a:pt x="2450" y="8"/>
                    <a:pt x="2451" y="10"/>
                    <a:pt x="2451" y="12"/>
                  </a:cubicBezTo>
                  <a:cubicBezTo>
                    <a:pt x="2451" y="33"/>
                    <a:pt x="2451" y="33"/>
                    <a:pt x="2451" y="33"/>
                  </a:cubicBezTo>
                  <a:cubicBezTo>
                    <a:pt x="2451" y="35"/>
                    <a:pt x="2450" y="37"/>
                    <a:pt x="2448" y="37"/>
                  </a:cubicBezTo>
                  <a:cubicBezTo>
                    <a:pt x="2436" y="37"/>
                    <a:pt x="2436" y="37"/>
                    <a:pt x="2436" y="37"/>
                  </a:cubicBezTo>
                  <a:cubicBezTo>
                    <a:pt x="2435" y="37"/>
                    <a:pt x="2433" y="35"/>
                    <a:pt x="2433" y="33"/>
                  </a:cubicBezTo>
                  <a:lnTo>
                    <a:pt x="2433" y="12"/>
                  </a:lnTo>
                  <a:close/>
                  <a:moveTo>
                    <a:pt x="2404" y="12"/>
                  </a:moveTo>
                  <a:cubicBezTo>
                    <a:pt x="2404" y="10"/>
                    <a:pt x="2405" y="8"/>
                    <a:pt x="2407" y="8"/>
                  </a:cubicBezTo>
                  <a:cubicBezTo>
                    <a:pt x="2419" y="8"/>
                    <a:pt x="2419" y="8"/>
                    <a:pt x="2419" y="8"/>
                  </a:cubicBezTo>
                  <a:cubicBezTo>
                    <a:pt x="2420" y="8"/>
                    <a:pt x="2422" y="10"/>
                    <a:pt x="2422" y="12"/>
                  </a:cubicBezTo>
                  <a:cubicBezTo>
                    <a:pt x="2422" y="33"/>
                    <a:pt x="2422" y="33"/>
                    <a:pt x="2422" y="33"/>
                  </a:cubicBezTo>
                  <a:cubicBezTo>
                    <a:pt x="2422" y="35"/>
                    <a:pt x="2420" y="37"/>
                    <a:pt x="2419" y="37"/>
                  </a:cubicBezTo>
                  <a:cubicBezTo>
                    <a:pt x="2407" y="37"/>
                    <a:pt x="2407" y="37"/>
                    <a:pt x="2407" y="37"/>
                  </a:cubicBezTo>
                  <a:cubicBezTo>
                    <a:pt x="2405" y="37"/>
                    <a:pt x="2404" y="35"/>
                    <a:pt x="2404" y="33"/>
                  </a:cubicBezTo>
                  <a:lnTo>
                    <a:pt x="2404" y="12"/>
                  </a:lnTo>
                  <a:close/>
                  <a:moveTo>
                    <a:pt x="2374" y="12"/>
                  </a:moveTo>
                  <a:cubicBezTo>
                    <a:pt x="2374" y="10"/>
                    <a:pt x="2376" y="8"/>
                    <a:pt x="2377" y="8"/>
                  </a:cubicBezTo>
                  <a:cubicBezTo>
                    <a:pt x="2389" y="8"/>
                    <a:pt x="2389" y="8"/>
                    <a:pt x="2389" y="8"/>
                  </a:cubicBezTo>
                  <a:cubicBezTo>
                    <a:pt x="2391" y="8"/>
                    <a:pt x="2392" y="10"/>
                    <a:pt x="2392" y="12"/>
                  </a:cubicBezTo>
                  <a:cubicBezTo>
                    <a:pt x="2392" y="33"/>
                    <a:pt x="2392" y="33"/>
                    <a:pt x="2392" y="33"/>
                  </a:cubicBezTo>
                  <a:cubicBezTo>
                    <a:pt x="2392" y="35"/>
                    <a:pt x="2391" y="37"/>
                    <a:pt x="2389" y="37"/>
                  </a:cubicBezTo>
                  <a:cubicBezTo>
                    <a:pt x="2377" y="37"/>
                    <a:pt x="2377" y="37"/>
                    <a:pt x="2377" y="37"/>
                  </a:cubicBezTo>
                  <a:cubicBezTo>
                    <a:pt x="2376" y="37"/>
                    <a:pt x="2374" y="35"/>
                    <a:pt x="2374" y="33"/>
                  </a:cubicBezTo>
                  <a:lnTo>
                    <a:pt x="2374" y="12"/>
                  </a:lnTo>
                  <a:close/>
                  <a:moveTo>
                    <a:pt x="2345" y="12"/>
                  </a:moveTo>
                  <a:cubicBezTo>
                    <a:pt x="2345" y="10"/>
                    <a:pt x="2346" y="8"/>
                    <a:pt x="2348" y="8"/>
                  </a:cubicBezTo>
                  <a:cubicBezTo>
                    <a:pt x="2360" y="8"/>
                    <a:pt x="2360" y="8"/>
                    <a:pt x="2360" y="8"/>
                  </a:cubicBezTo>
                  <a:cubicBezTo>
                    <a:pt x="2362" y="8"/>
                    <a:pt x="2363" y="10"/>
                    <a:pt x="2363" y="12"/>
                  </a:cubicBezTo>
                  <a:cubicBezTo>
                    <a:pt x="2363" y="33"/>
                    <a:pt x="2363" y="33"/>
                    <a:pt x="2363" y="33"/>
                  </a:cubicBezTo>
                  <a:cubicBezTo>
                    <a:pt x="2363" y="35"/>
                    <a:pt x="2362" y="37"/>
                    <a:pt x="2360" y="37"/>
                  </a:cubicBezTo>
                  <a:cubicBezTo>
                    <a:pt x="2348" y="37"/>
                    <a:pt x="2348" y="37"/>
                    <a:pt x="2348" y="37"/>
                  </a:cubicBezTo>
                  <a:cubicBezTo>
                    <a:pt x="2346" y="37"/>
                    <a:pt x="2345" y="35"/>
                    <a:pt x="2345" y="33"/>
                  </a:cubicBezTo>
                  <a:lnTo>
                    <a:pt x="2345" y="12"/>
                  </a:lnTo>
                  <a:close/>
                  <a:moveTo>
                    <a:pt x="2256" y="12"/>
                  </a:moveTo>
                  <a:cubicBezTo>
                    <a:pt x="2256" y="10"/>
                    <a:pt x="2258" y="8"/>
                    <a:pt x="2259" y="8"/>
                  </a:cubicBezTo>
                  <a:cubicBezTo>
                    <a:pt x="2271" y="8"/>
                    <a:pt x="2271" y="8"/>
                    <a:pt x="2271" y="8"/>
                  </a:cubicBezTo>
                  <a:cubicBezTo>
                    <a:pt x="2273" y="8"/>
                    <a:pt x="2274" y="10"/>
                    <a:pt x="2274" y="12"/>
                  </a:cubicBezTo>
                  <a:cubicBezTo>
                    <a:pt x="2274" y="33"/>
                    <a:pt x="2274" y="33"/>
                    <a:pt x="2274" y="33"/>
                  </a:cubicBezTo>
                  <a:cubicBezTo>
                    <a:pt x="2274" y="35"/>
                    <a:pt x="2273" y="37"/>
                    <a:pt x="2271" y="37"/>
                  </a:cubicBezTo>
                  <a:cubicBezTo>
                    <a:pt x="2259" y="37"/>
                    <a:pt x="2259" y="37"/>
                    <a:pt x="2259" y="37"/>
                  </a:cubicBezTo>
                  <a:cubicBezTo>
                    <a:pt x="2258" y="37"/>
                    <a:pt x="2256" y="35"/>
                    <a:pt x="2256" y="33"/>
                  </a:cubicBezTo>
                  <a:lnTo>
                    <a:pt x="2256" y="12"/>
                  </a:lnTo>
                  <a:close/>
                  <a:moveTo>
                    <a:pt x="2227" y="12"/>
                  </a:moveTo>
                  <a:cubicBezTo>
                    <a:pt x="2227" y="10"/>
                    <a:pt x="2228" y="8"/>
                    <a:pt x="2230" y="8"/>
                  </a:cubicBezTo>
                  <a:cubicBezTo>
                    <a:pt x="2242" y="8"/>
                    <a:pt x="2242" y="8"/>
                    <a:pt x="2242" y="8"/>
                  </a:cubicBezTo>
                  <a:cubicBezTo>
                    <a:pt x="2244" y="8"/>
                    <a:pt x="2245" y="10"/>
                    <a:pt x="2245" y="12"/>
                  </a:cubicBezTo>
                  <a:cubicBezTo>
                    <a:pt x="2245" y="33"/>
                    <a:pt x="2245" y="33"/>
                    <a:pt x="2245" y="33"/>
                  </a:cubicBezTo>
                  <a:cubicBezTo>
                    <a:pt x="2245" y="35"/>
                    <a:pt x="2244" y="37"/>
                    <a:pt x="2242" y="37"/>
                  </a:cubicBezTo>
                  <a:cubicBezTo>
                    <a:pt x="2230" y="37"/>
                    <a:pt x="2230" y="37"/>
                    <a:pt x="2230" y="37"/>
                  </a:cubicBezTo>
                  <a:cubicBezTo>
                    <a:pt x="2228" y="37"/>
                    <a:pt x="2227" y="35"/>
                    <a:pt x="2227" y="33"/>
                  </a:cubicBezTo>
                  <a:lnTo>
                    <a:pt x="2227" y="12"/>
                  </a:lnTo>
                  <a:close/>
                  <a:moveTo>
                    <a:pt x="2197" y="12"/>
                  </a:moveTo>
                  <a:cubicBezTo>
                    <a:pt x="2197" y="10"/>
                    <a:pt x="2199" y="8"/>
                    <a:pt x="2200" y="8"/>
                  </a:cubicBezTo>
                  <a:cubicBezTo>
                    <a:pt x="2212" y="8"/>
                    <a:pt x="2212" y="8"/>
                    <a:pt x="2212" y="8"/>
                  </a:cubicBezTo>
                  <a:cubicBezTo>
                    <a:pt x="2214" y="8"/>
                    <a:pt x="2216" y="10"/>
                    <a:pt x="2216" y="12"/>
                  </a:cubicBezTo>
                  <a:cubicBezTo>
                    <a:pt x="2216" y="33"/>
                    <a:pt x="2216" y="33"/>
                    <a:pt x="2216" y="33"/>
                  </a:cubicBezTo>
                  <a:cubicBezTo>
                    <a:pt x="2216" y="35"/>
                    <a:pt x="2214" y="37"/>
                    <a:pt x="2212" y="37"/>
                  </a:cubicBezTo>
                  <a:cubicBezTo>
                    <a:pt x="2200" y="37"/>
                    <a:pt x="2200" y="37"/>
                    <a:pt x="2200" y="37"/>
                  </a:cubicBezTo>
                  <a:cubicBezTo>
                    <a:pt x="2199" y="37"/>
                    <a:pt x="2197" y="35"/>
                    <a:pt x="2197" y="33"/>
                  </a:cubicBezTo>
                  <a:lnTo>
                    <a:pt x="2197" y="12"/>
                  </a:lnTo>
                  <a:close/>
                  <a:moveTo>
                    <a:pt x="2168" y="12"/>
                  </a:moveTo>
                  <a:cubicBezTo>
                    <a:pt x="2168" y="10"/>
                    <a:pt x="2169" y="8"/>
                    <a:pt x="2171" y="8"/>
                  </a:cubicBezTo>
                  <a:cubicBezTo>
                    <a:pt x="2183" y="8"/>
                    <a:pt x="2183" y="8"/>
                    <a:pt x="2183" y="8"/>
                  </a:cubicBezTo>
                  <a:cubicBezTo>
                    <a:pt x="2185" y="8"/>
                    <a:pt x="2186" y="10"/>
                    <a:pt x="2186" y="12"/>
                  </a:cubicBezTo>
                  <a:cubicBezTo>
                    <a:pt x="2186" y="33"/>
                    <a:pt x="2186" y="33"/>
                    <a:pt x="2186" y="33"/>
                  </a:cubicBezTo>
                  <a:cubicBezTo>
                    <a:pt x="2186" y="35"/>
                    <a:pt x="2185" y="37"/>
                    <a:pt x="2183" y="37"/>
                  </a:cubicBezTo>
                  <a:cubicBezTo>
                    <a:pt x="2171" y="37"/>
                    <a:pt x="2171" y="37"/>
                    <a:pt x="2171" y="37"/>
                  </a:cubicBezTo>
                  <a:cubicBezTo>
                    <a:pt x="2169" y="37"/>
                    <a:pt x="2168" y="35"/>
                    <a:pt x="2168" y="33"/>
                  </a:cubicBezTo>
                  <a:lnTo>
                    <a:pt x="2168" y="12"/>
                  </a:lnTo>
                  <a:close/>
                  <a:moveTo>
                    <a:pt x="2138" y="12"/>
                  </a:moveTo>
                  <a:cubicBezTo>
                    <a:pt x="2138" y="10"/>
                    <a:pt x="2140" y="8"/>
                    <a:pt x="2141" y="8"/>
                  </a:cubicBezTo>
                  <a:cubicBezTo>
                    <a:pt x="2154" y="8"/>
                    <a:pt x="2154" y="8"/>
                    <a:pt x="2154" y="8"/>
                  </a:cubicBezTo>
                  <a:cubicBezTo>
                    <a:pt x="2155" y="8"/>
                    <a:pt x="2157" y="10"/>
                    <a:pt x="2157" y="12"/>
                  </a:cubicBezTo>
                  <a:cubicBezTo>
                    <a:pt x="2157" y="33"/>
                    <a:pt x="2157" y="33"/>
                    <a:pt x="2157" y="33"/>
                  </a:cubicBezTo>
                  <a:cubicBezTo>
                    <a:pt x="2157" y="35"/>
                    <a:pt x="2155" y="37"/>
                    <a:pt x="2154" y="37"/>
                  </a:cubicBezTo>
                  <a:cubicBezTo>
                    <a:pt x="2141" y="37"/>
                    <a:pt x="2141" y="37"/>
                    <a:pt x="2141" y="37"/>
                  </a:cubicBezTo>
                  <a:cubicBezTo>
                    <a:pt x="2140" y="37"/>
                    <a:pt x="2138" y="35"/>
                    <a:pt x="2138" y="33"/>
                  </a:cubicBezTo>
                  <a:lnTo>
                    <a:pt x="2138" y="12"/>
                  </a:lnTo>
                  <a:close/>
                  <a:moveTo>
                    <a:pt x="2109" y="12"/>
                  </a:moveTo>
                  <a:cubicBezTo>
                    <a:pt x="2109" y="10"/>
                    <a:pt x="2110" y="8"/>
                    <a:pt x="2112" y="8"/>
                  </a:cubicBezTo>
                  <a:cubicBezTo>
                    <a:pt x="2124" y="8"/>
                    <a:pt x="2124" y="8"/>
                    <a:pt x="2124" y="8"/>
                  </a:cubicBezTo>
                  <a:cubicBezTo>
                    <a:pt x="2126" y="8"/>
                    <a:pt x="2127" y="10"/>
                    <a:pt x="2127" y="12"/>
                  </a:cubicBezTo>
                  <a:cubicBezTo>
                    <a:pt x="2127" y="33"/>
                    <a:pt x="2127" y="33"/>
                    <a:pt x="2127" y="33"/>
                  </a:cubicBezTo>
                  <a:cubicBezTo>
                    <a:pt x="2127" y="35"/>
                    <a:pt x="2126" y="37"/>
                    <a:pt x="2124" y="37"/>
                  </a:cubicBezTo>
                  <a:cubicBezTo>
                    <a:pt x="2112" y="37"/>
                    <a:pt x="2112" y="37"/>
                    <a:pt x="2112" y="37"/>
                  </a:cubicBezTo>
                  <a:cubicBezTo>
                    <a:pt x="2110" y="37"/>
                    <a:pt x="2109" y="35"/>
                    <a:pt x="2109" y="33"/>
                  </a:cubicBezTo>
                  <a:lnTo>
                    <a:pt x="2109" y="12"/>
                  </a:lnTo>
                  <a:close/>
                  <a:moveTo>
                    <a:pt x="2079" y="12"/>
                  </a:moveTo>
                  <a:cubicBezTo>
                    <a:pt x="2079" y="10"/>
                    <a:pt x="2081" y="8"/>
                    <a:pt x="2083" y="8"/>
                  </a:cubicBezTo>
                  <a:cubicBezTo>
                    <a:pt x="2095" y="8"/>
                    <a:pt x="2095" y="8"/>
                    <a:pt x="2095" y="8"/>
                  </a:cubicBezTo>
                  <a:cubicBezTo>
                    <a:pt x="2096" y="8"/>
                    <a:pt x="2098" y="10"/>
                    <a:pt x="2098" y="12"/>
                  </a:cubicBezTo>
                  <a:cubicBezTo>
                    <a:pt x="2098" y="33"/>
                    <a:pt x="2098" y="33"/>
                    <a:pt x="2098" y="33"/>
                  </a:cubicBezTo>
                  <a:cubicBezTo>
                    <a:pt x="2098" y="35"/>
                    <a:pt x="2096" y="37"/>
                    <a:pt x="2095" y="37"/>
                  </a:cubicBezTo>
                  <a:cubicBezTo>
                    <a:pt x="2083" y="37"/>
                    <a:pt x="2083" y="37"/>
                    <a:pt x="2083" y="37"/>
                  </a:cubicBezTo>
                  <a:cubicBezTo>
                    <a:pt x="2081" y="37"/>
                    <a:pt x="2079" y="35"/>
                    <a:pt x="2079" y="33"/>
                  </a:cubicBezTo>
                  <a:lnTo>
                    <a:pt x="2079" y="12"/>
                  </a:lnTo>
                  <a:close/>
                  <a:moveTo>
                    <a:pt x="2050" y="12"/>
                  </a:moveTo>
                  <a:cubicBezTo>
                    <a:pt x="2050" y="10"/>
                    <a:pt x="2051" y="8"/>
                    <a:pt x="2053" y="8"/>
                  </a:cubicBezTo>
                  <a:cubicBezTo>
                    <a:pt x="2065" y="8"/>
                    <a:pt x="2065" y="8"/>
                    <a:pt x="2065" y="8"/>
                  </a:cubicBezTo>
                  <a:cubicBezTo>
                    <a:pt x="2067" y="8"/>
                    <a:pt x="2068" y="10"/>
                    <a:pt x="2068" y="12"/>
                  </a:cubicBezTo>
                  <a:cubicBezTo>
                    <a:pt x="2068" y="33"/>
                    <a:pt x="2068" y="33"/>
                    <a:pt x="2068" y="33"/>
                  </a:cubicBezTo>
                  <a:cubicBezTo>
                    <a:pt x="2068" y="35"/>
                    <a:pt x="2067" y="37"/>
                    <a:pt x="2065" y="37"/>
                  </a:cubicBezTo>
                  <a:cubicBezTo>
                    <a:pt x="2053" y="37"/>
                    <a:pt x="2053" y="37"/>
                    <a:pt x="2053" y="37"/>
                  </a:cubicBezTo>
                  <a:cubicBezTo>
                    <a:pt x="2051" y="37"/>
                    <a:pt x="2050" y="35"/>
                    <a:pt x="2050" y="33"/>
                  </a:cubicBezTo>
                  <a:lnTo>
                    <a:pt x="2050" y="12"/>
                  </a:lnTo>
                  <a:close/>
                  <a:moveTo>
                    <a:pt x="2021" y="12"/>
                  </a:moveTo>
                  <a:cubicBezTo>
                    <a:pt x="2021" y="10"/>
                    <a:pt x="2022" y="8"/>
                    <a:pt x="2024" y="8"/>
                  </a:cubicBezTo>
                  <a:cubicBezTo>
                    <a:pt x="2036" y="8"/>
                    <a:pt x="2036" y="8"/>
                    <a:pt x="2036" y="8"/>
                  </a:cubicBezTo>
                  <a:cubicBezTo>
                    <a:pt x="2037" y="8"/>
                    <a:pt x="2039" y="10"/>
                    <a:pt x="2039" y="12"/>
                  </a:cubicBezTo>
                  <a:cubicBezTo>
                    <a:pt x="2039" y="33"/>
                    <a:pt x="2039" y="33"/>
                    <a:pt x="2039" y="33"/>
                  </a:cubicBezTo>
                  <a:cubicBezTo>
                    <a:pt x="2039" y="35"/>
                    <a:pt x="2037" y="37"/>
                    <a:pt x="2036" y="37"/>
                  </a:cubicBezTo>
                  <a:cubicBezTo>
                    <a:pt x="2024" y="37"/>
                    <a:pt x="2024" y="37"/>
                    <a:pt x="2024" y="37"/>
                  </a:cubicBezTo>
                  <a:cubicBezTo>
                    <a:pt x="2022" y="37"/>
                    <a:pt x="2021" y="35"/>
                    <a:pt x="2021" y="33"/>
                  </a:cubicBezTo>
                  <a:lnTo>
                    <a:pt x="2021" y="12"/>
                  </a:lnTo>
                  <a:close/>
                  <a:moveTo>
                    <a:pt x="1932" y="12"/>
                  </a:moveTo>
                  <a:cubicBezTo>
                    <a:pt x="1932" y="10"/>
                    <a:pt x="1933" y="8"/>
                    <a:pt x="1935" y="8"/>
                  </a:cubicBezTo>
                  <a:cubicBezTo>
                    <a:pt x="1947" y="8"/>
                    <a:pt x="1947" y="8"/>
                    <a:pt x="1947" y="8"/>
                  </a:cubicBezTo>
                  <a:cubicBezTo>
                    <a:pt x="1949" y="8"/>
                    <a:pt x="1950" y="10"/>
                    <a:pt x="1950" y="12"/>
                  </a:cubicBezTo>
                  <a:cubicBezTo>
                    <a:pt x="1950" y="33"/>
                    <a:pt x="1950" y="33"/>
                    <a:pt x="1950" y="33"/>
                  </a:cubicBezTo>
                  <a:cubicBezTo>
                    <a:pt x="1950" y="35"/>
                    <a:pt x="1949" y="37"/>
                    <a:pt x="1947" y="37"/>
                  </a:cubicBezTo>
                  <a:cubicBezTo>
                    <a:pt x="1935" y="37"/>
                    <a:pt x="1935" y="37"/>
                    <a:pt x="1935" y="37"/>
                  </a:cubicBezTo>
                  <a:cubicBezTo>
                    <a:pt x="1933" y="37"/>
                    <a:pt x="1932" y="35"/>
                    <a:pt x="1932" y="33"/>
                  </a:cubicBezTo>
                  <a:lnTo>
                    <a:pt x="1932" y="12"/>
                  </a:lnTo>
                  <a:close/>
                  <a:moveTo>
                    <a:pt x="1903" y="12"/>
                  </a:moveTo>
                  <a:cubicBezTo>
                    <a:pt x="1903" y="10"/>
                    <a:pt x="1904" y="8"/>
                    <a:pt x="1906" y="8"/>
                  </a:cubicBezTo>
                  <a:cubicBezTo>
                    <a:pt x="1918" y="8"/>
                    <a:pt x="1918" y="8"/>
                    <a:pt x="1918" y="8"/>
                  </a:cubicBezTo>
                  <a:cubicBezTo>
                    <a:pt x="1919" y="8"/>
                    <a:pt x="1921" y="10"/>
                    <a:pt x="1921" y="12"/>
                  </a:cubicBezTo>
                  <a:cubicBezTo>
                    <a:pt x="1921" y="33"/>
                    <a:pt x="1921" y="33"/>
                    <a:pt x="1921" y="33"/>
                  </a:cubicBezTo>
                  <a:cubicBezTo>
                    <a:pt x="1921" y="35"/>
                    <a:pt x="1919" y="37"/>
                    <a:pt x="1918" y="37"/>
                  </a:cubicBezTo>
                  <a:cubicBezTo>
                    <a:pt x="1906" y="37"/>
                    <a:pt x="1906" y="37"/>
                    <a:pt x="1906" y="37"/>
                  </a:cubicBezTo>
                  <a:cubicBezTo>
                    <a:pt x="1904" y="37"/>
                    <a:pt x="1903" y="35"/>
                    <a:pt x="1903" y="33"/>
                  </a:cubicBezTo>
                  <a:lnTo>
                    <a:pt x="1903" y="12"/>
                  </a:lnTo>
                  <a:close/>
                  <a:moveTo>
                    <a:pt x="1873" y="12"/>
                  </a:moveTo>
                  <a:cubicBezTo>
                    <a:pt x="1873" y="10"/>
                    <a:pt x="1875" y="8"/>
                    <a:pt x="1876" y="8"/>
                  </a:cubicBezTo>
                  <a:cubicBezTo>
                    <a:pt x="1888" y="8"/>
                    <a:pt x="1888" y="8"/>
                    <a:pt x="1888" y="8"/>
                  </a:cubicBezTo>
                  <a:cubicBezTo>
                    <a:pt x="1890" y="8"/>
                    <a:pt x="1891" y="10"/>
                    <a:pt x="1891" y="12"/>
                  </a:cubicBezTo>
                  <a:cubicBezTo>
                    <a:pt x="1891" y="33"/>
                    <a:pt x="1891" y="33"/>
                    <a:pt x="1891" y="33"/>
                  </a:cubicBezTo>
                  <a:cubicBezTo>
                    <a:pt x="1891" y="35"/>
                    <a:pt x="1890" y="37"/>
                    <a:pt x="1888" y="37"/>
                  </a:cubicBezTo>
                  <a:cubicBezTo>
                    <a:pt x="1876" y="37"/>
                    <a:pt x="1876" y="37"/>
                    <a:pt x="1876" y="37"/>
                  </a:cubicBezTo>
                  <a:cubicBezTo>
                    <a:pt x="1875" y="37"/>
                    <a:pt x="1873" y="35"/>
                    <a:pt x="1873" y="33"/>
                  </a:cubicBezTo>
                  <a:lnTo>
                    <a:pt x="1873" y="12"/>
                  </a:lnTo>
                  <a:close/>
                  <a:moveTo>
                    <a:pt x="1844" y="12"/>
                  </a:moveTo>
                  <a:cubicBezTo>
                    <a:pt x="1844" y="10"/>
                    <a:pt x="1845" y="8"/>
                    <a:pt x="1847" y="8"/>
                  </a:cubicBezTo>
                  <a:cubicBezTo>
                    <a:pt x="1859" y="8"/>
                    <a:pt x="1859" y="8"/>
                    <a:pt x="1859" y="8"/>
                  </a:cubicBezTo>
                  <a:cubicBezTo>
                    <a:pt x="1860" y="8"/>
                    <a:pt x="1862" y="10"/>
                    <a:pt x="1862" y="12"/>
                  </a:cubicBezTo>
                  <a:cubicBezTo>
                    <a:pt x="1862" y="33"/>
                    <a:pt x="1862" y="33"/>
                    <a:pt x="1862" y="33"/>
                  </a:cubicBezTo>
                  <a:cubicBezTo>
                    <a:pt x="1862" y="35"/>
                    <a:pt x="1860" y="37"/>
                    <a:pt x="1859" y="37"/>
                  </a:cubicBezTo>
                  <a:cubicBezTo>
                    <a:pt x="1847" y="37"/>
                    <a:pt x="1847" y="37"/>
                    <a:pt x="1847" y="37"/>
                  </a:cubicBezTo>
                  <a:cubicBezTo>
                    <a:pt x="1845" y="37"/>
                    <a:pt x="1844" y="35"/>
                    <a:pt x="1844" y="33"/>
                  </a:cubicBezTo>
                  <a:lnTo>
                    <a:pt x="1844" y="12"/>
                  </a:lnTo>
                  <a:close/>
                  <a:moveTo>
                    <a:pt x="1814" y="12"/>
                  </a:moveTo>
                  <a:cubicBezTo>
                    <a:pt x="1814" y="10"/>
                    <a:pt x="1816" y="8"/>
                    <a:pt x="1817" y="8"/>
                  </a:cubicBezTo>
                  <a:cubicBezTo>
                    <a:pt x="1829" y="8"/>
                    <a:pt x="1829" y="8"/>
                    <a:pt x="1829" y="8"/>
                  </a:cubicBezTo>
                  <a:cubicBezTo>
                    <a:pt x="1831" y="8"/>
                    <a:pt x="1832" y="10"/>
                    <a:pt x="1832" y="12"/>
                  </a:cubicBezTo>
                  <a:cubicBezTo>
                    <a:pt x="1832" y="33"/>
                    <a:pt x="1832" y="33"/>
                    <a:pt x="1832" y="33"/>
                  </a:cubicBezTo>
                  <a:cubicBezTo>
                    <a:pt x="1832" y="35"/>
                    <a:pt x="1831" y="37"/>
                    <a:pt x="1829" y="37"/>
                  </a:cubicBezTo>
                  <a:cubicBezTo>
                    <a:pt x="1817" y="37"/>
                    <a:pt x="1817" y="37"/>
                    <a:pt x="1817" y="37"/>
                  </a:cubicBezTo>
                  <a:cubicBezTo>
                    <a:pt x="1816" y="37"/>
                    <a:pt x="1814" y="35"/>
                    <a:pt x="1814" y="33"/>
                  </a:cubicBezTo>
                  <a:lnTo>
                    <a:pt x="1814" y="12"/>
                  </a:lnTo>
                  <a:close/>
                  <a:moveTo>
                    <a:pt x="1785" y="12"/>
                  </a:moveTo>
                  <a:cubicBezTo>
                    <a:pt x="1785" y="10"/>
                    <a:pt x="1786" y="8"/>
                    <a:pt x="1788" y="8"/>
                  </a:cubicBezTo>
                  <a:cubicBezTo>
                    <a:pt x="1800" y="8"/>
                    <a:pt x="1800" y="8"/>
                    <a:pt x="1800" y="8"/>
                  </a:cubicBezTo>
                  <a:cubicBezTo>
                    <a:pt x="1801" y="8"/>
                    <a:pt x="1803" y="10"/>
                    <a:pt x="1803" y="12"/>
                  </a:cubicBezTo>
                  <a:cubicBezTo>
                    <a:pt x="1803" y="33"/>
                    <a:pt x="1803" y="33"/>
                    <a:pt x="1803" y="33"/>
                  </a:cubicBezTo>
                  <a:cubicBezTo>
                    <a:pt x="1803" y="35"/>
                    <a:pt x="1801" y="37"/>
                    <a:pt x="1800" y="37"/>
                  </a:cubicBezTo>
                  <a:cubicBezTo>
                    <a:pt x="1788" y="37"/>
                    <a:pt x="1788" y="37"/>
                    <a:pt x="1788" y="37"/>
                  </a:cubicBezTo>
                  <a:cubicBezTo>
                    <a:pt x="1786" y="37"/>
                    <a:pt x="1785" y="35"/>
                    <a:pt x="1785" y="33"/>
                  </a:cubicBezTo>
                  <a:lnTo>
                    <a:pt x="1785" y="12"/>
                  </a:lnTo>
                  <a:close/>
                  <a:moveTo>
                    <a:pt x="1755" y="12"/>
                  </a:moveTo>
                  <a:cubicBezTo>
                    <a:pt x="1755" y="10"/>
                    <a:pt x="1757" y="8"/>
                    <a:pt x="1758" y="8"/>
                  </a:cubicBezTo>
                  <a:cubicBezTo>
                    <a:pt x="1770" y="8"/>
                    <a:pt x="1770" y="8"/>
                    <a:pt x="1770" y="8"/>
                  </a:cubicBezTo>
                  <a:cubicBezTo>
                    <a:pt x="1772" y="8"/>
                    <a:pt x="1773" y="10"/>
                    <a:pt x="1773" y="12"/>
                  </a:cubicBezTo>
                  <a:cubicBezTo>
                    <a:pt x="1773" y="33"/>
                    <a:pt x="1773" y="33"/>
                    <a:pt x="1773" y="33"/>
                  </a:cubicBezTo>
                  <a:cubicBezTo>
                    <a:pt x="1773" y="35"/>
                    <a:pt x="1772" y="37"/>
                    <a:pt x="1770" y="37"/>
                  </a:cubicBezTo>
                  <a:cubicBezTo>
                    <a:pt x="1758" y="37"/>
                    <a:pt x="1758" y="37"/>
                    <a:pt x="1758" y="37"/>
                  </a:cubicBezTo>
                  <a:cubicBezTo>
                    <a:pt x="1757" y="37"/>
                    <a:pt x="1755" y="35"/>
                    <a:pt x="1755" y="33"/>
                  </a:cubicBezTo>
                  <a:lnTo>
                    <a:pt x="1755" y="12"/>
                  </a:lnTo>
                  <a:close/>
                  <a:moveTo>
                    <a:pt x="1726" y="12"/>
                  </a:moveTo>
                  <a:cubicBezTo>
                    <a:pt x="1726" y="10"/>
                    <a:pt x="1727" y="8"/>
                    <a:pt x="1729" y="8"/>
                  </a:cubicBezTo>
                  <a:cubicBezTo>
                    <a:pt x="1741" y="8"/>
                    <a:pt x="1741" y="8"/>
                    <a:pt x="1741" y="8"/>
                  </a:cubicBezTo>
                  <a:cubicBezTo>
                    <a:pt x="1743" y="8"/>
                    <a:pt x="1744" y="10"/>
                    <a:pt x="1744" y="12"/>
                  </a:cubicBezTo>
                  <a:cubicBezTo>
                    <a:pt x="1744" y="33"/>
                    <a:pt x="1744" y="33"/>
                    <a:pt x="1744" y="33"/>
                  </a:cubicBezTo>
                  <a:cubicBezTo>
                    <a:pt x="1744" y="35"/>
                    <a:pt x="1743" y="37"/>
                    <a:pt x="1741" y="37"/>
                  </a:cubicBezTo>
                  <a:cubicBezTo>
                    <a:pt x="1729" y="37"/>
                    <a:pt x="1729" y="37"/>
                    <a:pt x="1729" y="37"/>
                  </a:cubicBezTo>
                  <a:cubicBezTo>
                    <a:pt x="1727" y="37"/>
                    <a:pt x="1726" y="35"/>
                    <a:pt x="1726" y="33"/>
                  </a:cubicBezTo>
                  <a:lnTo>
                    <a:pt x="1726" y="12"/>
                  </a:lnTo>
                  <a:close/>
                  <a:moveTo>
                    <a:pt x="1696" y="12"/>
                  </a:moveTo>
                  <a:cubicBezTo>
                    <a:pt x="1696" y="10"/>
                    <a:pt x="1698" y="8"/>
                    <a:pt x="1699" y="8"/>
                  </a:cubicBezTo>
                  <a:cubicBezTo>
                    <a:pt x="1711" y="8"/>
                    <a:pt x="1711" y="8"/>
                    <a:pt x="1711" y="8"/>
                  </a:cubicBezTo>
                  <a:cubicBezTo>
                    <a:pt x="1713" y="8"/>
                    <a:pt x="1714" y="10"/>
                    <a:pt x="1714" y="12"/>
                  </a:cubicBezTo>
                  <a:cubicBezTo>
                    <a:pt x="1714" y="33"/>
                    <a:pt x="1714" y="33"/>
                    <a:pt x="1714" y="33"/>
                  </a:cubicBezTo>
                  <a:cubicBezTo>
                    <a:pt x="1714" y="35"/>
                    <a:pt x="1713" y="37"/>
                    <a:pt x="1711" y="37"/>
                  </a:cubicBezTo>
                  <a:cubicBezTo>
                    <a:pt x="1699" y="37"/>
                    <a:pt x="1699" y="37"/>
                    <a:pt x="1699" y="37"/>
                  </a:cubicBezTo>
                  <a:cubicBezTo>
                    <a:pt x="1698" y="37"/>
                    <a:pt x="1696" y="35"/>
                    <a:pt x="1696" y="33"/>
                  </a:cubicBezTo>
                  <a:lnTo>
                    <a:pt x="1696" y="12"/>
                  </a:lnTo>
                  <a:close/>
                  <a:moveTo>
                    <a:pt x="1608" y="12"/>
                  </a:moveTo>
                  <a:cubicBezTo>
                    <a:pt x="1608" y="10"/>
                    <a:pt x="1609" y="8"/>
                    <a:pt x="1611" y="8"/>
                  </a:cubicBezTo>
                  <a:cubicBezTo>
                    <a:pt x="1623" y="8"/>
                    <a:pt x="1623" y="8"/>
                    <a:pt x="1623" y="8"/>
                  </a:cubicBezTo>
                  <a:cubicBezTo>
                    <a:pt x="1625" y="8"/>
                    <a:pt x="1626" y="10"/>
                    <a:pt x="1626" y="12"/>
                  </a:cubicBezTo>
                  <a:cubicBezTo>
                    <a:pt x="1626" y="33"/>
                    <a:pt x="1626" y="33"/>
                    <a:pt x="1626" y="33"/>
                  </a:cubicBezTo>
                  <a:cubicBezTo>
                    <a:pt x="1626" y="35"/>
                    <a:pt x="1625" y="37"/>
                    <a:pt x="1623" y="37"/>
                  </a:cubicBezTo>
                  <a:cubicBezTo>
                    <a:pt x="1611" y="37"/>
                    <a:pt x="1611" y="37"/>
                    <a:pt x="1611" y="37"/>
                  </a:cubicBezTo>
                  <a:cubicBezTo>
                    <a:pt x="1609" y="37"/>
                    <a:pt x="1608" y="35"/>
                    <a:pt x="1608" y="33"/>
                  </a:cubicBezTo>
                  <a:lnTo>
                    <a:pt x="1608" y="12"/>
                  </a:lnTo>
                  <a:close/>
                  <a:moveTo>
                    <a:pt x="1578" y="12"/>
                  </a:moveTo>
                  <a:cubicBezTo>
                    <a:pt x="1578" y="10"/>
                    <a:pt x="1580" y="8"/>
                    <a:pt x="1581" y="8"/>
                  </a:cubicBezTo>
                  <a:cubicBezTo>
                    <a:pt x="1593" y="8"/>
                    <a:pt x="1593" y="8"/>
                    <a:pt x="1593" y="8"/>
                  </a:cubicBezTo>
                  <a:cubicBezTo>
                    <a:pt x="1595" y="8"/>
                    <a:pt x="1596" y="10"/>
                    <a:pt x="1596" y="12"/>
                  </a:cubicBezTo>
                  <a:cubicBezTo>
                    <a:pt x="1596" y="33"/>
                    <a:pt x="1596" y="33"/>
                    <a:pt x="1596" y="33"/>
                  </a:cubicBezTo>
                  <a:cubicBezTo>
                    <a:pt x="1596" y="35"/>
                    <a:pt x="1595" y="37"/>
                    <a:pt x="1593" y="37"/>
                  </a:cubicBezTo>
                  <a:cubicBezTo>
                    <a:pt x="1581" y="37"/>
                    <a:pt x="1581" y="37"/>
                    <a:pt x="1581" y="37"/>
                  </a:cubicBezTo>
                  <a:cubicBezTo>
                    <a:pt x="1580" y="37"/>
                    <a:pt x="1578" y="35"/>
                    <a:pt x="1578" y="33"/>
                  </a:cubicBezTo>
                  <a:lnTo>
                    <a:pt x="1578" y="12"/>
                  </a:lnTo>
                  <a:close/>
                  <a:moveTo>
                    <a:pt x="1549" y="12"/>
                  </a:moveTo>
                  <a:cubicBezTo>
                    <a:pt x="1549" y="10"/>
                    <a:pt x="1550" y="8"/>
                    <a:pt x="1552" y="8"/>
                  </a:cubicBezTo>
                  <a:cubicBezTo>
                    <a:pt x="1564" y="8"/>
                    <a:pt x="1564" y="8"/>
                    <a:pt x="1564" y="8"/>
                  </a:cubicBezTo>
                  <a:cubicBezTo>
                    <a:pt x="1566" y="8"/>
                    <a:pt x="1567" y="10"/>
                    <a:pt x="1567" y="12"/>
                  </a:cubicBezTo>
                  <a:cubicBezTo>
                    <a:pt x="1567" y="33"/>
                    <a:pt x="1567" y="33"/>
                    <a:pt x="1567" y="33"/>
                  </a:cubicBezTo>
                  <a:cubicBezTo>
                    <a:pt x="1567" y="35"/>
                    <a:pt x="1566" y="37"/>
                    <a:pt x="1564" y="37"/>
                  </a:cubicBezTo>
                  <a:cubicBezTo>
                    <a:pt x="1552" y="37"/>
                    <a:pt x="1552" y="37"/>
                    <a:pt x="1552" y="37"/>
                  </a:cubicBezTo>
                  <a:cubicBezTo>
                    <a:pt x="1550" y="37"/>
                    <a:pt x="1549" y="35"/>
                    <a:pt x="1549" y="33"/>
                  </a:cubicBezTo>
                  <a:lnTo>
                    <a:pt x="1549" y="12"/>
                  </a:lnTo>
                  <a:close/>
                  <a:moveTo>
                    <a:pt x="1519" y="12"/>
                  </a:moveTo>
                  <a:cubicBezTo>
                    <a:pt x="1519" y="10"/>
                    <a:pt x="1521" y="8"/>
                    <a:pt x="1522" y="8"/>
                  </a:cubicBezTo>
                  <a:cubicBezTo>
                    <a:pt x="1534" y="8"/>
                    <a:pt x="1534" y="8"/>
                    <a:pt x="1534" y="8"/>
                  </a:cubicBezTo>
                  <a:cubicBezTo>
                    <a:pt x="1536" y="8"/>
                    <a:pt x="1538" y="10"/>
                    <a:pt x="1538" y="12"/>
                  </a:cubicBezTo>
                  <a:cubicBezTo>
                    <a:pt x="1538" y="33"/>
                    <a:pt x="1538" y="33"/>
                    <a:pt x="1538" y="33"/>
                  </a:cubicBezTo>
                  <a:cubicBezTo>
                    <a:pt x="1538" y="35"/>
                    <a:pt x="1536" y="37"/>
                    <a:pt x="1534" y="37"/>
                  </a:cubicBezTo>
                  <a:cubicBezTo>
                    <a:pt x="1522" y="37"/>
                    <a:pt x="1522" y="37"/>
                    <a:pt x="1522" y="37"/>
                  </a:cubicBezTo>
                  <a:cubicBezTo>
                    <a:pt x="1521" y="37"/>
                    <a:pt x="1519" y="35"/>
                    <a:pt x="1519" y="33"/>
                  </a:cubicBezTo>
                  <a:lnTo>
                    <a:pt x="1519" y="12"/>
                  </a:lnTo>
                  <a:close/>
                  <a:moveTo>
                    <a:pt x="1490" y="12"/>
                  </a:moveTo>
                  <a:cubicBezTo>
                    <a:pt x="1490" y="10"/>
                    <a:pt x="1491" y="8"/>
                    <a:pt x="1493" y="8"/>
                  </a:cubicBezTo>
                  <a:cubicBezTo>
                    <a:pt x="1505" y="8"/>
                    <a:pt x="1505" y="8"/>
                    <a:pt x="1505" y="8"/>
                  </a:cubicBezTo>
                  <a:cubicBezTo>
                    <a:pt x="1507" y="8"/>
                    <a:pt x="1508" y="10"/>
                    <a:pt x="1508" y="12"/>
                  </a:cubicBezTo>
                  <a:cubicBezTo>
                    <a:pt x="1508" y="33"/>
                    <a:pt x="1508" y="33"/>
                    <a:pt x="1508" y="33"/>
                  </a:cubicBezTo>
                  <a:cubicBezTo>
                    <a:pt x="1508" y="35"/>
                    <a:pt x="1507" y="37"/>
                    <a:pt x="1505" y="37"/>
                  </a:cubicBezTo>
                  <a:cubicBezTo>
                    <a:pt x="1493" y="37"/>
                    <a:pt x="1493" y="37"/>
                    <a:pt x="1493" y="37"/>
                  </a:cubicBezTo>
                  <a:cubicBezTo>
                    <a:pt x="1491" y="37"/>
                    <a:pt x="1490" y="35"/>
                    <a:pt x="1490" y="33"/>
                  </a:cubicBezTo>
                  <a:lnTo>
                    <a:pt x="1490" y="12"/>
                  </a:lnTo>
                  <a:close/>
                  <a:moveTo>
                    <a:pt x="1460" y="12"/>
                  </a:moveTo>
                  <a:cubicBezTo>
                    <a:pt x="1460" y="10"/>
                    <a:pt x="1462" y="8"/>
                    <a:pt x="1463" y="8"/>
                  </a:cubicBezTo>
                  <a:cubicBezTo>
                    <a:pt x="1476" y="8"/>
                    <a:pt x="1476" y="8"/>
                    <a:pt x="1476" y="8"/>
                  </a:cubicBezTo>
                  <a:cubicBezTo>
                    <a:pt x="1477" y="8"/>
                    <a:pt x="1479" y="10"/>
                    <a:pt x="1479" y="12"/>
                  </a:cubicBezTo>
                  <a:cubicBezTo>
                    <a:pt x="1479" y="33"/>
                    <a:pt x="1479" y="33"/>
                    <a:pt x="1479" y="33"/>
                  </a:cubicBezTo>
                  <a:cubicBezTo>
                    <a:pt x="1479" y="35"/>
                    <a:pt x="1477" y="37"/>
                    <a:pt x="1476" y="37"/>
                  </a:cubicBezTo>
                  <a:cubicBezTo>
                    <a:pt x="1463" y="37"/>
                    <a:pt x="1463" y="37"/>
                    <a:pt x="1463" y="37"/>
                  </a:cubicBezTo>
                  <a:cubicBezTo>
                    <a:pt x="1462" y="37"/>
                    <a:pt x="1460" y="35"/>
                    <a:pt x="1460" y="33"/>
                  </a:cubicBezTo>
                  <a:lnTo>
                    <a:pt x="1460" y="12"/>
                  </a:lnTo>
                  <a:close/>
                  <a:moveTo>
                    <a:pt x="1431" y="12"/>
                  </a:moveTo>
                  <a:cubicBezTo>
                    <a:pt x="1431" y="10"/>
                    <a:pt x="1432" y="8"/>
                    <a:pt x="1434" y="8"/>
                  </a:cubicBezTo>
                  <a:cubicBezTo>
                    <a:pt x="1446" y="8"/>
                    <a:pt x="1446" y="8"/>
                    <a:pt x="1446" y="8"/>
                  </a:cubicBezTo>
                  <a:cubicBezTo>
                    <a:pt x="1448" y="8"/>
                    <a:pt x="1449" y="10"/>
                    <a:pt x="1449" y="12"/>
                  </a:cubicBezTo>
                  <a:cubicBezTo>
                    <a:pt x="1449" y="33"/>
                    <a:pt x="1449" y="33"/>
                    <a:pt x="1449" y="33"/>
                  </a:cubicBezTo>
                  <a:cubicBezTo>
                    <a:pt x="1449" y="35"/>
                    <a:pt x="1448" y="37"/>
                    <a:pt x="1446" y="37"/>
                  </a:cubicBezTo>
                  <a:cubicBezTo>
                    <a:pt x="1434" y="37"/>
                    <a:pt x="1434" y="37"/>
                    <a:pt x="1434" y="37"/>
                  </a:cubicBezTo>
                  <a:cubicBezTo>
                    <a:pt x="1432" y="37"/>
                    <a:pt x="1431" y="35"/>
                    <a:pt x="1431" y="33"/>
                  </a:cubicBezTo>
                  <a:lnTo>
                    <a:pt x="1431" y="12"/>
                  </a:lnTo>
                  <a:close/>
                  <a:moveTo>
                    <a:pt x="1401" y="12"/>
                  </a:moveTo>
                  <a:cubicBezTo>
                    <a:pt x="1401" y="10"/>
                    <a:pt x="1403" y="8"/>
                    <a:pt x="1405" y="8"/>
                  </a:cubicBezTo>
                  <a:cubicBezTo>
                    <a:pt x="1417" y="8"/>
                    <a:pt x="1417" y="8"/>
                    <a:pt x="1417" y="8"/>
                  </a:cubicBezTo>
                  <a:cubicBezTo>
                    <a:pt x="1418" y="8"/>
                    <a:pt x="1420" y="10"/>
                    <a:pt x="1420" y="12"/>
                  </a:cubicBezTo>
                  <a:cubicBezTo>
                    <a:pt x="1420" y="33"/>
                    <a:pt x="1420" y="33"/>
                    <a:pt x="1420" y="33"/>
                  </a:cubicBezTo>
                  <a:cubicBezTo>
                    <a:pt x="1420" y="35"/>
                    <a:pt x="1418" y="37"/>
                    <a:pt x="1417" y="37"/>
                  </a:cubicBezTo>
                  <a:cubicBezTo>
                    <a:pt x="1405" y="37"/>
                    <a:pt x="1405" y="37"/>
                    <a:pt x="1405" y="37"/>
                  </a:cubicBezTo>
                  <a:cubicBezTo>
                    <a:pt x="1403" y="37"/>
                    <a:pt x="1401" y="35"/>
                    <a:pt x="1401" y="33"/>
                  </a:cubicBezTo>
                  <a:lnTo>
                    <a:pt x="1401" y="12"/>
                  </a:lnTo>
                  <a:close/>
                  <a:moveTo>
                    <a:pt x="1372" y="12"/>
                  </a:moveTo>
                  <a:cubicBezTo>
                    <a:pt x="1372" y="10"/>
                    <a:pt x="1373" y="8"/>
                    <a:pt x="1375" y="8"/>
                  </a:cubicBezTo>
                  <a:cubicBezTo>
                    <a:pt x="1387" y="8"/>
                    <a:pt x="1387" y="8"/>
                    <a:pt x="1387" y="8"/>
                  </a:cubicBezTo>
                  <a:cubicBezTo>
                    <a:pt x="1389" y="8"/>
                    <a:pt x="1390" y="10"/>
                    <a:pt x="1390" y="12"/>
                  </a:cubicBezTo>
                  <a:cubicBezTo>
                    <a:pt x="1390" y="33"/>
                    <a:pt x="1390" y="33"/>
                    <a:pt x="1390" y="33"/>
                  </a:cubicBezTo>
                  <a:cubicBezTo>
                    <a:pt x="1390" y="35"/>
                    <a:pt x="1389" y="37"/>
                    <a:pt x="1387" y="37"/>
                  </a:cubicBezTo>
                  <a:cubicBezTo>
                    <a:pt x="1375" y="37"/>
                    <a:pt x="1375" y="37"/>
                    <a:pt x="1375" y="37"/>
                  </a:cubicBezTo>
                  <a:cubicBezTo>
                    <a:pt x="1373" y="37"/>
                    <a:pt x="1372" y="35"/>
                    <a:pt x="1372" y="33"/>
                  </a:cubicBezTo>
                  <a:lnTo>
                    <a:pt x="1372" y="12"/>
                  </a:lnTo>
                  <a:close/>
                  <a:moveTo>
                    <a:pt x="1343" y="12"/>
                  </a:moveTo>
                  <a:cubicBezTo>
                    <a:pt x="1343" y="10"/>
                    <a:pt x="1344" y="8"/>
                    <a:pt x="1346" y="8"/>
                  </a:cubicBezTo>
                  <a:cubicBezTo>
                    <a:pt x="1358" y="8"/>
                    <a:pt x="1358" y="8"/>
                    <a:pt x="1358" y="8"/>
                  </a:cubicBezTo>
                  <a:cubicBezTo>
                    <a:pt x="1359" y="8"/>
                    <a:pt x="1361" y="10"/>
                    <a:pt x="1361" y="12"/>
                  </a:cubicBezTo>
                  <a:cubicBezTo>
                    <a:pt x="1361" y="33"/>
                    <a:pt x="1361" y="33"/>
                    <a:pt x="1361" y="33"/>
                  </a:cubicBezTo>
                  <a:cubicBezTo>
                    <a:pt x="1361" y="35"/>
                    <a:pt x="1359" y="37"/>
                    <a:pt x="1358" y="37"/>
                  </a:cubicBezTo>
                  <a:cubicBezTo>
                    <a:pt x="1346" y="37"/>
                    <a:pt x="1346" y="37"/>
                    <a:pt x="1346" y="37"/>
                  </a:cubicBezTo>
                  <a:cubicBezTo>
                    <a:pt x="1344" y="37"/>
                    <a:pt x="1343" y="35"/>
                    <a:pt x="1343" y="33"/>
                  </a:cubicBezTo>
                  <a:lnTo>
                    <a:pt x="1343" y="12"/>
                  </a:lnTo>
                  <a:close/>
                  <a:moveTo>
                    <a:pt x="1284" y="12"/>
                  </a:moveTo>
                  <a:cubicBezTo>
                    <a:pt x="1284" y="10"/>
                    <a:pt x="1285" y="8"/>
                    <a:pt x="1287" y="8"/>
                  </a:cubicBezTo>
                  <a:cubicBezTo>
                    <a:pt x="1299" y="8"/>
                    <a:pt x="1299" y="8"/>
                    <a:pt x="1299" y="8"/>
                  </a:cubicBezTo>
                  <a:cubicBezTo>
                    <a:pt x="1300" y="8"/>
                    <a:pt x="1302" y="10"/>
                    <a:pt x="1302" y="12"/>
                  </a:cubicBezTo>
                  <a:cubicBezTo>
                    <a:pt x="1302" y="33"/>
                    <a:pt x="1302" y="33"/>
                    <a:pt x="1302" y="33"/>
                  </a:cubicBezTo>
                  <a:cubicBezTo>
                    <a:pt x="1302" y="35"/>
                    <a:pt x="1300" y="37"/>
                    <a:pt x="1299" y="37"/>
                  </a:cubicBezTo>
                  <a:cubicBezTo>
                    <a:pt x="1287" y="37"/>
                    <a:pt x="1287" y="37"/>
                    <a:pt x="1287" y="37"/>
                  </a:cubicBezTo>
                  <a:cubicBezTo>
                    <a:pt x="1285" y="37"/>
                    <a:pt x="1284" y="35"/>
                    <a:pt x="1284" y="33"/>
                  </a:cubicBezTo>
                  <a:lnTo>
                    <a:pt x="1284" y="12"/>
                  </a:lnTo>
                  <a:close/>
                  <a:moveTo>
                    <a:pt x="1254" y="12"/>
                  </a:moveTo>
                  <a:cubicBezTo>
                    <a:pt x="1254" y="10"/>
                    <a:pt x="1255" y="8"/>
                    <a:pt x="1257" y="8"/>
                  </a:cubicBezTo>
                  <a:cubicBezTo>
                    <a:pt x="1269" y="8"/>
                    <a:pt x="1269" y="8"/>
                    <a:pt x="1269" y="8"/>
                  </a:cubicBezTo>
                  <a:cubicBezTo>
                    <a:pt x="1271" y="8"/>
                    <a:pt x="1272" y="10"/>
                    <a:pt x="1272" y="12"/>
                  </a:cubicBezTo>
                  <a:cubicBezTo>
                    <a:pt x="1272" y="33"/>
                    <a:pt x="1272" y="33"/>
                    <a:pt x="1272" y="33"/>
                  </a:cubicBezTo>
                  <a:cubicBezTo>
                    <a:pt x="1272" y="35"/>
                    <a:pt x="1271" y="37"/>
                    <a:pt x="1269" y="37"/>
                  </a:cubicBezTo>
                  <a:cubicBezTo>
                    <a:pt x="1257" y="37"/>
                    <a:pt x="1257" y="37"/>
                    <a:pt x="1257" y="37"/>
                  </a:cubicBezTo>
                  <a:cubicBezTo>
                    <a:pt x="1255" y="37"/>
                    <a:pt x="1254" y="35"/>
                    <a:pt x="1254" y="33"/>
                  </a:cubicBezTo>
                  <a:lnTo>
                    <a:pt x="1254" y="12"/>
                  </a:lnTo>
                  <a:close/>
                  <a:moveTo>
                    <a:pt x="1225" y="12"/>
                  </a:moveTo>
                  <a:cubicBezTo>
                    <a:pt x="1225" y="10"/>
                    <a:pt x="1226" y="8"/>
                    <a:pt x="1228" y="8"/>
                  </a:cubicBezTo>
                  <a:cubicBezTo>
                    <a:pt x="1240" y="8"/>
                    <a:pt x="1240" y="8"/>
                    <a:pt x="1240" y="8"/>
                  </a:cubicBezTo>
                  <a:cubicBezTo>
                    <a:pt x="1241" y="8"/>
                    <a:pt x="1243" y="10"/>
                    <a:pt x="1243" y="12"/>
                  </a:cubicBezTo>
                  <a:cubicBezTo>
                    <a:pt x="1243" y="33"/>
                    <a:pt x="1243" y="33"/>
                    <a:pt x="1243" y="33"/>
                  </a:cubicBezTo>
                  <a:cubicBezTo>
                    <a:pt x="1243" y="35"/>
                    <a:pt x="1241" y="37"/>
                    <a:pt x="1240" y="37"/>
                  </a:cubicBezTo>
                  <a:cubicBezTo>
                    <a:pt x="1228" y="37"/>
                    <a:pt x="1228" y="37"/>
                    <a:pt x="1228" y="37"/>
                  </a:cubicBezTo>
                  <a:cubicBezTo>
                    <a:pt x="1226" y="37"/>
                    <a:pt x="1225" y="35"/>
                    <a:pt x="1225" y="33"/>
                  </a:cubicBezTo>
                  <a:lnTo>
                    <a:pt x="1225" y="12"/>
                  </a:lnTo>
                  <a:close/>
                  <a:moveTo>
                    <a:pt x="1195" y="12"/>
                  </a:moveTo>
                  <a:cubicBezTo>
                    <a:pt x="1195" y="10"/>
                    <a:pt x="1197" y="8"/>
                    <a:pt x="1198" y="8"/>
                  </a:cubicBezTo>
                  <a:cubicBezTo>
                    <a:pt x="1210" y="8"/>
                    <a:pt x="1210" y="8"/>
                    <a:pt x="1210" y="8"/>
                  </a:cubicBezTo>
                  <a:cubicBezTo>
                    <a:pt x="1212" y="8"/>
                    <a:pt x="1213" y="10"/>
                    <a:pt x="1213" y="12"/>
                  </a:cubicBezTo>
                  <a:cubicBezTo>
                    <a:pt x="1213" y="33"/>
                    <a:pt x="1213" y="33"/>
                    <a:pt x="1213" y="33"/>
                  </a:cubicBezTo>
                  <a:cubicBezTo>
                    <a:pt x="1213" y="35"/>
                    <a:pt x="1212" y="37"/>
                    <a:pt x="1210" y="37"/>
                  </a:cubicBezTo>
                  <a:cubicBezTo>
                    <a:pt x="1198" y="37"/>
                    <a:pt x="1198" y="37"/>
                    <a:pt x="1198" y="37"/>
                  </a:cubicBezTo>
                  <a:cubicBezTo>
                    <a:pt x="1197" y="37"/>
                    <a:pt x="1195" y="35"/>
                    <a:pt x="1195" y="33"/>
                  </a:cubicBezTo>
                  <a:lnTo>
                    <a:pt x="1195" y="12"/>
                  </a:lnTo>
                  <a:close/>
                  <a:moveTo>
                    <a:pt x="1166" y="12"/>
                  </a:moveTo>
                  <a:cubicBezTo>
                    <a:pt x="1166" y="10"/>
                    <a:pt x="1167" y="8"/>
                    <a:pt x="1169" y="8"/>
                  </a:cubicBezTo>
                  <a:cubicBezTo>
                    <a:pt x="1181" y="8"/>
                    <a:pt x="1181" y="8"/>
                    <a:pt x="1181" y="8"/>
                  </a:cubicBezTo>
                  <a:cubicBezTo>
                    <a:pt x="1182" y="8"/>
                    <a:pt x="1184" y="10"/>
                    <a:pt x="1184" y="12"/>
                  </a:cubicBezTo>
                  <a:cubicBezTo>
                    <a:pt x="1184" y="33"/>
                    <a:pt x="1184" y="33"/>
                    <a:pt x="1184" y="33"/>
                  </a:cubicBezTo>
                  <a:cubicBezTo>
                    <a:pt x="1184" y="35"/>
                    <a:pt x="1182" y="37"/>
                    <a:pt x="1181" y="37"/>
                  </a:cubicBezTo>
                  <a:cubicBezTo>
                    <a:pt x="1169" y="37"/>
                    <a:pt x="1169" y="37"/>
                    <a:pt x="1169" y="37"/>
                  </a:cubicBezTo>
                  <a:cubicBezTo>
                    <a:pt x="1167" y="37"/>
                    <a:pt x="1166" y="35"/>
                    <a:pt x="1166" y="33"/>
                  </a:cubicBezTo>
                  <a:lnTo>
                    <a:pt x="1166" y="12"/>
                  </a:lnTo>
                  <a:close/>
                  <a:moveTo>
                    <a:pt x="1136" y="12"/>
                  </a:moveTo>
                  <a:cubicBezTo>
                    <a:pt x="1136" y="10"/>
                    <a:pt x="1138" y="8"/>
                    <a:pt x="1139" y="8"/>
                  </a:cubicBezTo>
                  <a:cubicBezTo>
                    <a:pt x="1151" y="8"/>
                    <a:pt x="1151" y="8"/>
                    <a:pt x="1151" y="8"/>
                  </a:cubicBezTo>
                  <a:cubicBezTo>
                    <a:pt x="1153" y="8"/>
                    <a:pt x="1154" y="10"/>
                    <a:pt x="1154" y="12"/>
                  </a:cubicBezTo>
                  <a:cubicBezTo>
                    <a:pt x="1154" y="33"/>
                    <a:pt x="1154" y="33"/>
                    <a:pt x="1154" y="33"/>
                  </a:cubicBezTo>
                  <a:cubicBezTo>
                    <a:pt x="1154" y="35"/>
                    <a:pt x="1153" y="37"/>
                    <a:pt x="1151" y="37"/>
                  </a:cubicBezTo>
                  <a:cubicBezTo>
                    <a:pt x="1139" y="37"/>
                    <a:pt x="1139" y="37"/>
                    <a:pt x="1139" y="37"/>
                  </a:cubicBezTo>
                  <a:cubicBezTo>
                    <a:pt x="1138" y="37"/>
                    <a:pt x="1136" y="35"/>
                    <a:pt x="1136" y="33"/>
                  </a:cubicBezTo>
                  <a:lnTo>
                    <a:pt x="1136" y="12"/>
                  </a:lnTo>
                  <a:close/>
                  <a:moveTo>
                    <a:pt x="1107" y="12"/>
                  </a:moveTo>
                  <a:cubicBezTo>
                    <a:pt x="1107" y="10"/>
                    <a:pt x="1108" y="8"/>
                    <a:pt x="1110" y="8"/>
                  </a:cubicBezTo>
                  <a:cubicBezTo>
                    <a:pt x="1122" y="8"/>
                    <a:pt x="1122" y="8"/>
                    <a:pt x="1122" y="8"/>
                  </a:cubicBezTo>
                  <a:cubicBezTo>
                    <a:pt x="1123" y="8"/>
                    <a:pt x="1125" y="10"/>
                    <a:pt x="1125" y="12"/>
                  </a:cubicBezTo>
                  <a:cubicBezTo>
                    <a:pt x="1125" y="33"/>
                    <a:pt x="1125" y="33"/>
                    <a:pt x="1125" y="33"/>
                  </a:cubicBezTo>
                  <a:cubicBezTo>
                    <a:pt x="1125" y="35"/>
                    <a:pt x="1123" y="37"/>
                    <a:pt x="1122" y="37"/>
                  </a:cubicBezTo>
                  <a:cubicBezTo>
                    <a:pt x="1110" y="37"/>
                    <a:pt x="1110" y="37"/>
                    <a:pt x="1110" y="37"/>
                  </a:cubicBezTo>
                  <a:cubicBezTo>
                    <a:pt x="1108" y="37"/>
                    <a:pt x="1107" y="35"/>
                    <a:pt x="1107" y="33"/>
                  </a:cubicBezTo>
                  <a:lnTo>
                    <a:pt x="1107" y="12"/>
                  </a:lnTo>
                  <a:close/>
                  <a:moveTo>
                    <a:pt x="1077" y="12"/>
                  </a:moveTo>
                  <a:cubicBezTo>
                    <a:pt x="1077" y="10"/>
                    <a:pt x="1079" y="8"/>
                    <a:pt x="1080" y="8"/>
                  </a:cubicBezTo>
                  <a:cubicBezTo>
                    <a:pt x="1092" y="8"/>
                    <a:pt x="1092" y="8"/>
                    <a:pt x="1092" y="8"/>
                  </a:cubicBezTo>
                  <a:cubicBezTo>
                    <a:pt x="1094" y="8"/>
                    <a:pt x="1095" y="10"/>
                    <a:pt x="1095" y="12"/>
                  </a:cubicBezTo>
                  <a:cubicBezTo>
                    <a:pt x="1095" y="33"/>
                    <a:pt x="1095" y="33"/>
                    <a:pt x="1095" y="33"/>
                  </a:cubicBezTo>
                  <a:cubicBezTo>
                    <a:pt x="1095" y="35"/>
                    <a:pt x="1094" y="37"/>
                    <a:pt x="1092" y="37"/>
                  </a:cubicBezTo>
                  <a:cubicBezTo>
                    <a:pt x="1080" y="37"/>
                    <a:pt x="1080" y="37"/>
                    <a:pt x="1080" y="37"/>
                  </a:cubicBezTo>
                  <a:cubicBezTo>
                    <a:pt x="1079" y="37"/>
                    <a:pt x="1077" y="35"/>
                    <a:pt x="1077" y="33"/>
                  </a:cubicBezTo>
                  <a:lnTo>
                    <a:pt x="1077" y="12"/>
                  </a:lnTo>
                  <a:close/>
                  <a:moveTo>
                    <a:pt x="1048" y="12"/>
                  </a:moveTo>
                  <a:cubicBezTo>
                    <a:pt x="1048" y="10"/>
                    <a:pt x="1049" y="8"/>
                    <a:pt x="1051" y="8"/>
                  </a:cubicBezTo>
                  <a:cubicBezTo>
                    <a:pt x="1063" y="8"/>
                    <a:pt x="1063" y="8"/>
                    <a:pt x="1063" y="8"/>
                  </a:cubicBezTo>
                  <a:cubicBezTo>
                    <a:pt x="1065" y="8"/>
                    <a:pt x="1066" y="10"/>
                    <a:pt x="1066" y="12"/>
                  </a:cubicBezTo>
                  <a:cubicBezTo>
                    <a:pt x="1066" y="33"/>
                    <a:pt x="1066" y="33"/>
                    <a:pt x="1066" y="33"/>
                  </a:cubicBezTo>
                  <a:cubicBezTo>
                    <a:pt x="1066" y="35"/>
                    <a:pt x="1065" y="37"/>
                    <a:pt x="1063" y="37"/>
                  </a:cubicBezTo>
                  <a:cubicBezTo>
                    <a:pt x="1051" y="37"/>
                    <a:pt x="1051" y="37"/>
                    <a:pt x="1051" y="37"/>
                  </a:cubicBezTo>
                  <a:cubicBezTo>
                    <a:pt x="1049" y="37"/>
                    <a:pt x="1048" y="35"/>
                    <a:pt x="1048" y="33"/>
                  </a:cubicBezTo>
                  <a:lnTo>
                    <a:pt x="1048" y="12"/>
                  </a:lnTo>
                  <a:close/>
                  <a:moveTo>
                    <a:pt x="1018" y="12"/>
                  </a:moveTo>
                  <a:cubicBezTo>
                    <a:pt x="1018" y="10"/>
                    <a:pt x="1020" y="8"/>
                    <a:pt x="1021" y="8"/>
                  </a:cubicBezTo>
                  <a:cubicBezTo>
                    <a:pt x="1033" y="8"/>
                    <a:pt x="1033" y="8"/>
                    <a:pt x="1033" y="8"/>
                  </a:cubicBezTo>
                  <a:cubicBezTo>
                    <a:pt x="1035" y="8"/>
                    <a:pt x="1036" y="10"/>
                    <a:pt x="1036" y="12"/>
                  </a:cubicBezTo>
                  <a:cubicBezTo>
                    <a:pt x="1036" y="33"/>
                    <a:pt x="1036" y="33"/>
                    <a:pt x="1036" y="33"/>
                  </a:cubicBezTo>
                  <a:cubicBezTo>
                    <a:pt x="1036" y="35"/>
                    <a:pt x="1035" y="37"/>
                    <a:pt x="1033" y="37"/>
                  </a:cubicBezTo>
                  <a:cubicBezTo>
                    <a:pt x="1021" y="37"/>
                    <a:pt x="1021" y="37"/>
                    <a:pt x="1021" y="37"/>
                  </a:cubicBezTo>
                  <a:cubicBezTo>
                    <a:pt x="1020" y="37"/>
                    <a:pt x="1018" y="35"/>
                    <a:pt x="1018" y="33"/>
                  </a:cubicBezTo>
                  <a:lnTo>
                    <a:pt x="1018" y="12"/>
                  </a:lnTo>
                  <a:close/>
                  <a:moveTo>
                    <a:pt x="959" y="12"/>
                  </a:moveTo>
                  <a:cubicBezTo>
                    <a:pt x="959" y="10"/>
                    <a:pt x="961" y="8"/>
                    <a:pt x="962" y="8"/>
                  </a:cubicBezTo>
                  <a:cubicBezTo>
                    <a:pt x="974" y="8"/>
                    <a:pt x="974" y="8"/>
                    <a:pt x="974" y="8"/>
                  </a:cubicBezTo>
                  <a:cubicBezTo>
                    <a:pt x="976" y="8"/>
                    <a:pt x="977" y="10"/>
                    <a:pt x="977" y="12"/>
                  </a:cubicBezTo>
                  <a:cubicBezTo>
                    <a:pt x="977" y="33"/>
                    <a:pt x="977" y="33"/>
                    <a:pt x="977" y="33"/>
                  </a:cubicBezTo>
                  <a:cubicBezTo>
                    <a:pt x="977" y="35"/>
                    <a:pt x="976" y="37"/>
                    <a:pt x="974" y="37"/>
                  </a:cubicBezTo>
                  <a:cubicBezTo>
                    <a:pt x="962" y="37"/>
                    <a:pt x="962" y="37"/>
                    <a:pt x="962" y="37"/>
                  </a:cubicBezTo>
                  <a:cubicBezTo>
                    <a:pt x="961" y="37"/>
                    <a:pt x="959" y="35"/>
                    <a:pt x="959" y="33"/>
                  </a:cubicBezTo>
                  <a:lnTo>
                    <a:pt x="959" y="12"/>
                  </a:lnTo>
                  <a:close/>
                  <a:moveTo>
                    <a:pt x="930" y="12"/>
                  </a:moveTo>
                  <a:cubicBezTo>
                    <a:pt x="930" y="10"/>
                    <a:pt x="931" y="8"/>
                    <a:pt x="933" y="8"/>
                  </a:cubicBezTo>
                  <a:cubicBezTo>
                    <a:pt x="945" y="8"/>
                    <a:pt x="945" y="8"/>
                    <a:pt x="945" y="8"/>
                  </a:cubicBezTo>
                  <a:cubicBezTo>
                    <a:pt x="947" y="8"/>
                    <a:pt x="948" y="10"/>
                    <a:pt x="948" y="12"/>
                  </a:cubicBezTo>
                  <a:cubicBezTo>
                    <a:pt x="948" y="33"/>
                    <a:pt x="948" y="33"/>
                    <a:pt x="948" y="33"/>
                  </a:cubicBezTo>
                  <a:cubicBezTo>
                    <a:pt x="948" y="35"/>
                    <a:pt x="947" y="37"/>
                    <a:pt x="945" y="37"/>
                  </a:cubicBezTo>
                  <a:cubicBezTo>
                    <a:pt x="933" y="37"/>
                    <a:pt x="933" y="37"/>
                    <a:pt x="933" y="37"/>
                  </a:cubicBezTo>
                  <a:cubicBezTo>
                    <a:pt x="931" y="37"/>
                    <a:pt x="930" y="35"/>
                    <a:pt x="930" y="33"/>
                  </a:cubicBezTo>
                  <a:lnTo>
                    <a:pt x="930" y="12"/>
                  </a:lnTo>
                  <a:close/>
                  <a:moveTo>
                    <a:pt x="900" y="12"/>
                  </a:moveTo>
                  <a:cubicBezTo>
                    <a:pt x="900" y="10"/>
                    <a:pt x="902" y="8"/>
                    <a:pt x="903" y="8"/>
                  </a:cubicBezTo>
                  <a:cubicBezTo>
                    <a:pt x="915" y="8"/>
                    <a:pt x="915" y="8"/>
                    <a:pt x="915" y="8"/>
                  </a:cubicBezTo>
                  <a:cubicBezTo>
                    <a:pt x="917" y="8"/>
                    <a:pt x="919" y="10"/>
                    <a:pt x="919" y="12"/>
                  </a:cubicBezTo>
                  <a:cubicBezTo>
                    <a:pt x="919" y="33"/>
                    <a:pt x="919" y="33"/>
                    <a:pt x="919" y="33"/>
                  </a:cubicBezTo>
                  <a:cubicBezTo>
                    <a:pt x="919" y="35"/>
                    <a:pt x="917" y="37"/>
                    <a:pt x="915" y="37"/>
                  </a:cubicBezTo>
                  <a:cubicBezTo>
                    <a:pt x="903" y="37"/>
                    <a:pt x="903" y="37"/>
                    <a:pt x="903" y="37"/>
                  </a:cubicBezTo>
                  <a:cubicBezTo>
                    <a:pt x="902" y="37"/>
                    <a:pt x="900" y="35"/>
                    <a:pt x="900" y="33"/>
                  </a:cubicBezTo>
                  <a:lnTo>
                    <a:pt x="900" y="12"/>
                  </a:lnTo>
                  <a:close/>
                  <a:moveTo>
                    <a:pt x="871" y="12"/>
                  </a:moveTo>
                  <a:cubicBezTo>
                    <a:pt x="871" y="10"/>
                    <a:pt x="872" y="8"/>
                    <a:pt x="874" y="8"/>
                  </a:cubicBezTo>
                  <a:cubicBezTo>
                    <a:pt x="886" y="8"/>
                    <a:pt x="886" y="8"/>
                    <a:pt x="886" y="8"/>
                  </a:cubicBezTo>
                  <a:cubicBezTo>
                    <a:pt x="888" y="8"/>
                    <a:pt x="889" y="10"/>
                    <a:pt x="889" y="12"/>
                  </a:cubicBezTo>
                  <a:cubicBezTo>
                    <a:pt x="889" y="33"/>
                    <a:pt x="889" y="33"/>
                    <a:pt x="889" y="33"/>
                  </a:cubicBezTo>
                  <a:cubicBezTo>
                    <a:pt x="889" y="35"/>
                    <a:pt x="888" y="37"/>
                    <a:pt x="886" y="37"/>
                  </a:cubicBezTo>
                  <a:cubicBezTo>
                    <a:pt x="874" y="37"/>
                    <a:pt x="874" y="37"/>
                    <a:pt x="874" y="37"/>
                  </a:cubicBezTo>
                  <a:cubicBezTo>
                    <a:pt x="872" y="37"/>
                    <a:pt x="871" y="35"/>
                    <a:pt x="871" y="33"/>
                  </a:cubicBezTo>
                  <a:lnTo>
                    <a:pt x="871" y="12"/>
                  </a:lnTo>
                  <a:close/>
                  <a:moveTo>
                    <a:pt x="841" y="12"/>
                  </a:moveTo>
                  <a:cubicBezTo>
                    <a:pt x="841" y="10"/>
                    <a:pt x="843" y="8"/>
                    <a:pt x="844" y="8"/>
                  </a:cubicBezTo>
                  <a:cubicBezTo>
                    <a:pt x="857" y="8"/>
                    <a:pt x="857" y="8"/>
                    <a:pt x="857" y="8"/>
                  </a:cubicBezTo>
                  <a:cubicBezTo>
                    <a:pt x="858" y="8"/>
                    <a:pt x="860" y="10"/>
                    <a:pt x="860" y="12"/>
                  </a:cubicBezTo>
                  <a:cubicBezTo>
                    <a:pt x="860" y="33"/>
                    <a:pt x="860" y="33"/>
                    <a:pt x="860" y="33"/>
                  </a:cubicBezTo>
                  <a:cubicBezTo>
                    <a:pt x="860" y="35"/>
                    <a:pt x="858" y="37"/>
                    <a:pt x="857" y="37"/>
                  </a:cubicBezTo>
                  <a:cubicBezTo>
                    <a:pt x="844" y="37"/>
                    <a:pt x="844" y="37"/>
                    <a:pt x="844" y="37"/>
                  </a:cubicBezTo>
                  <a:cubicBezTo>
                    <a:pt x="843" y="37"/>
                    <a:pt x="841" y="35"/>
                    <a:pt x="841" y="33"/>
                  </a:cubicBezTo>
                  <a:lnTo>
                    <a:pt x="841" y="12"/>
                  </a:lnTo>
                  <a:close/>
                  <a:moveTo>
                    <a:pt x="812" y="12"/>
                  </a:moveTo>
                  <a:cubicBezTo>
                    <a:pt x="812" y="10"/>
                    <a:pt x="813" y="8"/>
                    <a:pt x="815" y="8"/>
                  </a:cubicBezTo>
                  <a:cubicBezTo>
                    <a:pt x="827" y="8"/>
                    <a:pt x="827" y="8"/>
                    <a:pt x="827" y="8"/>
                  </a:cubicBezTo>
                  <a:cubicBezTo>
                    <a:pt x="829" y="8"/>
                    <a:pt x="830" y="10"/>
                    <a:pt x="830" y="12"/>
                  </a:cubicBezTo>
                  <a:cubicBezTo>
                    <a:pt x="830" y="33"/>
                    <a:pt x="830" y="33"/>
                    <a:pt x="830" y="33"/>
                  </a:cubicBezTo>
                  <a:cubicBezTo>
                    <a:pt x="830" y="35"/>
                    <a:pt x="829" y="37"/>
                    <a:pt x="827" y="37"/>
                  </a:cubicBezTo>
                  <a:cubicBezTo>
                    <a:pt x="815" y="37"/>
                    <a:pt x="815" y="37"/>
                    <a:pt x="815" y="37"/>
                  </a:cubicBezTo>
                  <a:cubicBezTo>
                    <a:pt x="813" y="37"/>
                    <a:pt x="812" y="35"/>
                    <a:pt x="812" y="33"/>
                  </a:cubicBezTo>
                  <a:lnTo>
                    <a:pt x="812" y="12"/>
                  </a:lnTo>
                  <a:close/>
                  <a:moveTo>
                    <a:pt x="782" y="12"/>
                  </a:moveTo>
                  <a:cubicBezTo>
                    <a:pt x="782" y="10"/>
                    <a:pt x="784" y="8"/>
                    <a:pt x="786" y="8"/>
                  </a:cubicBezTo>
                  <a:cubicBezTo>
                    <a:pt x="798" y="8"/>
                    <a:pt x="798" y="8"/>
                    <a:pt x="798" y="8"/>
                  </a:cubicBezTo>
                  <a:cubicBezTo>
                    <a:pt x="799" y="8"/>
                    <a:pt x="801" y="10"/>
                    <a:pt x="801" y="12"/>
                  </a:cubicBezTo>
                  <a:cubicBezTo>
                    <a:pt x="801" y="33"/>
                    <a:pt x="801" y="33"/>
                    <a:pt x="801" y="33"/>
                  </a:cubicBezTo>
                  <a:cubicBezTo>
                    <a:pt x="801" y="35"/>
                    <a:pt x="799" y="37"/>
                    <a:pt x="798" y="37"/>
                  </a:cubicBezTo>
                  <a:cubicBezTo>
                    <a:pt x="786" y="37"/>
                    <a:pt x="786" y="37"/>
                    <a:pt x="786" y="37"/>
                  </a:cubicBezTo>
                  <a:cubicBezTo>
                    <a:pt x="784" y="37"/>
                    <a:pt x="782" y="35"/>
                    <a:pt x="782" y="33"/>
                  </a:cubicBezTo>
                  <a:lnTo>
                    <a:pt x="782" y="12"/>
                  </a:lnTo>
                  <a:close/>
                  <a:moveTo>
                    <a:pt x="753" y="12"/>
                  </a:moveTo>
                  <a:cubicBezTo>
                    <a:pt x="753" y="10"/>
                    <a:pt x="754" y="8"/>
                    <a:pt x="756" y="8"/>
                  </a:cubicBezTo>
                  <a:cubicBezTo>
                    <a:pt x="768" y="8"/>
                    <a:pt x="768" y="8"/>
                    <a:pt x="768" y="8"/>
                  </a:cubicBezTo>
                  <a:cubicBezTo>
                    <a:pt x="770" y="8"/>
                    <a:pt x="771" y="10"/>
                    <a:pt x="771" y="12"/>
                  </a:cubicBezTo>
                  <a:cubicBezTo>
                    <a:pt x="771" y="33"/>
                    <a:pt x="771" y="33"/>
                    <a:pt x="771" y="33"/>
                  </a:cubicBezTo>
                  <a:cubicBezTo>
                    <a:pt x="771" y="35"/>
                    <a:pt x="770" y="37"/>
                    <a:pt x="768" y="37"/>
                  </a:cubicBezTo>
                  <a:cubicBezTo>
                    <a:pt x="756" y="37"/>
                    <a:pt x="756" y="37"/>
                    <a:pt x="756" y="37"/>
                  </a:cubicBezTo>
                  <a:cubicBezTo>
                    <a:pt x="754" y="37"/>
                    <a:pt x="753" y="35"/>
                    <a:pt x="753" y="33"/>
                  </a:cubicBezTo>
                  <a:lnTo>
                    <a:pt x="753" y="12"/>
                  </a:lnTo>
                  <a:close/>
                  <a:moveTo>
                    <a:pt x="724" y="12"/>
                  </a:moveTo>
                  <a:cubicBezTo>
                    <a:pt x="724" y="10"/>
                    <a:pt x="725" y="8"/>
                    <a:pt x="727" y="8"/>
                  </a:cubicBezTo>
                  <a:cubicBezTo>
                    <a:pt x="739" y="8"/>
                    <a:pt x="739" y="8"/>
                    <a:pt x="739" y="8"/>
                  </a:cubicBezTo>
                  <a:cubicBezTo>
                    <a:pt x="740" y="8"/>
                    <a:pt x="742" y="10"/>
                    <a:pt x="742" y="12"/>
                  </a:cubicBezTo>
                  <a:cubicBezTo>
                    <a:pt x="742" y="33"/>
                    <a:pt x="742" y="33"/>
                    <a:pt x="742" y="33"/>
                  </a:cubicBezTo>
                  <a:cubicBezTo>
                    <a:pt x="742" y="35"/>
                    <a:pt x="740" y="37"/>
                    <a:pt x="739" y="37"/>
                  </a:cubicBezTo>
                  <a:cubicBezTo>
                    <a:pt x="727" y="37"/>
                    <a:pt x="727" y="37"/>
                    <a:pt x="727" y="37"/>
                  </a:cubicBezTo>
                  <a:cubicBezTo>
                    <a:pt x="725" y="37"/>
                    <a:pt x="724" y="35"/>
                    <a:pt x="724" y="33"/>
                  </a:cubicBezTo>
                  <a:lnTo>
                    <a:pt x="724" y="12"/>
                  </a:lnTo>
                  <a:close/>
                  <a:moveTo>
                    <a:pt x="694" y="12"/>
                  </a:moveTo>
                  <a:cubicBezTo>
                    <a:pt x="694" y="10"/>
                    <a:pt x="695" y="8"/>
                    <a:pt x="697" y="8"/>
                  </a:cubicBezTo>
                  <a:cubicBezTo>
                    <a:pt x="709" y="8"/>
                    <a:pt x="709" y="8"/>
                    <a:pt x="709" y="8"/>
                  </a:cubicBezTo>
                  <a:cubicBezTo>
                    <a:pt x="711" y="8"/>
                    <a:pt x="712" y="10"/>
                    <a:pt x="712" y="12"/>
                  </a:cubicBezTo>
                  <a:cubicBezTo>
                    <a:pt x="712" y="33"/>
                    <a:pt x="712" y="33"/>
                    <a:pt x="712" y="33"/>
                  </a:cubicBezTo>
                  <a:cubicBezTo>
                    <a:pt x="712" y="35"/>
                    <a:pt x="711" y="37"/>
                    <a:pt x="709" y="37"/>
                  </a:cubicBezTo>
                  <a:cubicBezTo>
                    <a:pt x="697" y="37"/>
                    <a:pt x="697" y="37"/>
                    <a:pt x="697" y="37"/>
                  </a:cubicBezTo>
                  <a:cubicBezTo>
                    <a:pt x="695" y="37"/>
                    <a:pt x="694" y="35"/>
                    <a:pt x="694" y="33"/>
                  </a:cubicBezTo>
                  <a:lnTo>
                    <a:pt x="694" y="12"/>
                  </a:lnTo>
                  <a:close/>
                  <a:moveTo>
                    <a:pt x="635" y="12"/>
                  </a:moveTo>
                  <a:cubicBezTo>
                    <a:pt x="635" y="10"/>
                    <a:pt x="636" y="8"/>
                    <a:pt x="638" y="8"/>
                  </a:cubicBezTo>
                  <a:cubicBezTo>
                    <a:pt x="650" y="8"/>
                    <a:pt x="650" y="8"/>
                    <a:pt x="650" y="8"/>
                  </a:cubicBezTo>
                  <a:cubicBezTo>
                    <a:pt x="652" y="8"/>
                    <a:pt x="653" y="10"/>
                    <a:pt x="653" y="12"/>
                  </a:cubicBezTo>
                  <a:cubicBezTo>
                    <a:pt x="653" y="33"/>
                    <a:pt x="653" y="33"/>
                    <a:pt x="653" y="33"/>
                  </a:cubicBezTo>
                  <a:cubicBezTo>
                    <a:pt x="653" y="35"/>
                    <a:pt x="652" y="37"/>
                    <a:pt x="650" y="37"/>
                  </a:cubicBezTo>
                  <a:cubicBezTo>
                    <a:pt x="638" y="37"/>
                    <a:pt x="638" y="37"/>
                    <a:pt x="638" y="37"/>
                  </a:cubicBezTo>
                  <a:cubicBezTo>
                    <a:pt x="636" y="37"/>
                    <a:pt x="635" y="35"/>
                    <a:pt x="635" y="33"/>
                  </a:cubicBezTo>
                  <a:lnTo>
                    <a:pt x="635" y="12"/>
                  </a:lnTo>
                  <a:close/>
                  <a:moveTo>
                    <a:pt x="606" y="12"/>
                  </a:moveTo>
                  <a:cubicBezTo>
                    <a:pt x="606" y="10"/>
                    <a:pt x="607" y="8"/>
                    <a:pt x="609" y="8"/>
                  </a:cubicBezTo>
                  <a:cubicBezTo>
                    <a:pt x="621" y="8"/>
                    <a:pt x="621" y="8"/>
                    <a:pt x="621" y="8"/>
                  </a:cubicBezTo>
                  <a:cubicBezTo>
                    <a:pt x="622" y="8"/>
                    <a:pt x="624" y="10"/>
                    <a:pt x="624" y="12"/>
                  </a:cubicBezTo>
                  <a:cubicBezTo>
                    <a:pt x="624" y="33"/>
                    <a:pt x="624" y="33"/>
                    <a:pt x="624" y="33"/>
                  </a:cubicBezTo>
                  <a:cubicBezTo>
                    <a:pt x="624" y="35"/>
                    <a:pt x="622" y="37"/>
                    <a:pt x="621" y="37"/>
                  </a:cubicBezTo>
                  <a:cubicBezTo>
                    <a:pt x="609" y="37"/>
                    <a:pt x="609" y="37"/>
                    <a:pt x="609" y="37"/>
                  </a:cubicBezTo>
                  <a:cubicBezTo>
                    <a:pt x="607" y="37"/>
                    <a:pt x="606" y="35"/>
                    <a:pt x="606" y="33"/>
                  </a:cubicBezTo>
                  <a:lnTo>
                    <a:pt x="606" y="12"/>
                  </a:lnTo>
                  <a:close/>
                  <a:moveTo>
                    <a:pt x="576" y="12"/>
                  </a:moveTo>
                  <a:cubicBezTo>
                    <a:pt x="576" y="10"/>
                    <a:pt x="578" y="8"/>
                    <a:pt x="579" y="8"/>
                  </a:cubicBezTo>
                  <a:cubicBezTo>
                    <a:pt x="591" y="8"/>
                    <a:pt x="591" y="8"/>
                    <a:pt x="591" y="8"/>
                  </a:cubicBezTo>
                  <a:cubicBezTo>
                    <a:pt x="593" y="8"/>
                    <a:pt x="594" y="10"/>
                    <a:pt x="594" y="12"/>
                  </a:cubicBezTo>
                  <a:cubicBezTo>
                    <a:pt x="594" y="33"/>
                    <a:pt x="594" y="33"/>
                    <a:pt x="594" y="33"/>
                  </a:cubicBezTo>
                  <a:cubicBezTo>
                    <a:pt x="594" y="35"/>
                    <a:pt x="593" y="37"/>
                    <a:pt x="591" y="37"/>
                  </a:cubicBezTo>
                  <a:cubicBezTo>
                    <a:pt x="579" y="37"/>
                    <a:pt x="579" y="37"/>
                    <a:pt x="579" y="37"/>
                  </a:cubicBezTo>
                  <a:cubicBezTo>
                    <a:pt x="578" y="37"/>
                    <a:pt x="576" y="35"/>
                    <a:pt x="576" y="33"/>
                  </a:cubicBezTo>
                  <a:lnTo>
                    <a:pt x="576" y="12"/>
                  </a:lnTo>
                  <a:close/>
                  <a:moveTo>
                    <a:pt x="547" y="12"/>
                  </a:moveTo>
                  <a:cubicBezTo>
                    <a:pt x="547" y="10"/>
                    <a:pt x="548" y="8"/>
                    <a:pt x="550" y="8"/>
                  </a:cubicBezTo>
                  <a:cubicBezTo>
                    <a:pt x="562" y="8"/>
                    <a:pt x="562" y="8"/>
                    <a:pt x="562" y="8"/>
                  </a:cubicBezTo>
                  <a:cubicBezTo>
                    <a:pt x="563" y="8"/>
                    <a:pt x="565" y="10"/>
                    <a:pt x="565" y="12"/>
                  </a:cubicBezTo>
                  <a:cubicBezTo>
                    <a:pt x="565" y="33"/>
                    <a:pt x="565" y="33"/>
                    <a:pt x="565" y="33"/>
                  </a:cubicBezTo>
                  <a:cubicBezTo>
                    <a:pt x="565" y="35"/>
                    <a:pt x="563" y="37"/>
                    <a:pt x="562" y="37"/>
                  </a:cubicBezTo>
                  <a:cubicBezTo>
                    <a:pt x="550" y="37"/>
                    <a:pt x="550" y="37"/>
                    <a:pt x="550" y="37"/>
                  </a:cubicBezTo>
                  <a:cubicBezTo>
                    <a:pt x="548" y="37"/>
                    <a:pt x="547" y="35"/>
                    <a:pt x="547" y="33"/>
                  </a:cubicBezTo>
                  <a:lnTo>
                    <a:pt x="547" y="12"/>
                  </a:lnTo>
                  <a:close/>
                  <a:moveTo>
                    <a:pt x="517" y="12"/>
                  </a:moveTo>
                  <a:cubicBezTo>
                    <a:pt x="517" y="10"/>
                    <a:pt x="519" y="8"/>
                    <a:pt x="520" y="8"/>
                  </a:cubicBezTo>
                  <a:cubicBezTo>
                    <a:pt x="532" y="8"/>
                    <a:pt x="532" y="8"/>
                    <a:pt x="532" y="8"/>
                  </a:cubicBezTo>
                  <a:cubicBezTo>
                    <a:pt x="534" y="8"/>
                    <a:pt x="535" y="10"/>
                    <a:pt x="535" y="12"/>
                  </a:cubicBezTo>
                  <a:cubicBezTo>
                    <a:pt x="535" y="33"/>
                    <a:pt x="535" y="33"/>
                    <a:pt x="535" y="33"/>
                  </a:cubicBezTo>
                  <a:cubicBezTo>
                    <a:pt x="535" y="35"/>
                    <a:pt x="534" y="37"/>
                    <a:pt x="532" y="37"/>
                  </a:cubicBezTo>
                  <a:cubicBezTo>
                    <a:pt x="520" y="37"/>
                    <a:pt x="520" y="37"/>
                    <a:pt x="520" y="37"/>
                  </a:cubicBezTo>
                  <a:cubicBezTo>
                    <a:pt x="519" y="37"/>
                    <a:pt x="517" y="35"/>
                    <a:pt x="517" y="33"/>
                  </a:cubicBezTo>
                  <a:lnTo>
                    <a:pt x="517" y="12"/>
                  </a:lnTo>
                  <a:close/>
                  <a:moveTo>
                    <a:pt x="488" y="12"/>
                  </a:moveTo>
                  <a:cubicBezTo>
                    <a:pt x="488" y="10"/>
                    <a:pt x="489" y="8"/>
                    <a:pt x="491" y="8"/>
                  </a:cubicBezTo>
                  <a:cubicBezTo>
                    <a:pt x="503" y="8"/>
                    <a:pt x="503" y="8"/>
                    <a:pt x="503" y="8"/>
                  </a:cubicBezTo>
                  <a:cubicBezTo>
                    <a:pt x="504" y="8"/>
                    <a:pt x="506" y="10"/>
                    <a:pt x="506" y="12"/>
                  </a:cubicBezTo>
                  <a:cubicBezTo>
                    <a:pt x="506" y="33"/>
                    <a:pt x="506" y="33"/>
                    <a:pt x="506" y="33"/>
                  </a:cubicBezTo>
                  <a:cubicBezTo>
                    <a:pt x="506" y="35"/>
                    <a:pt x="504" y="37"/>
                    <a:pt x="503" y="37"/>
                  </a:cubicBezTo>
                  <a:cubicBezTo>
                    <a:pt x="491" y="37"/>
                    <a:pt x="491" y="37"/>
                    <a:pt x="491" y="37"/>
                  </a:cubicBezTo>
                  <a:cubicBezTo>
                    <a:pt x="489" y="37"/>
                    <a:pt x="488" y="35"/>
                    <a:pt x="488" y="33"/>
                  </a:cubicBezTo>
                  <a:lnTo>
                    <a:pt x="488" y="12"/>
                  </a:lnTo>
                  <a:close/>
                  <a:moveTo>
                    <a:pt x="458" y="12"/>
                  </a:moveTo>
                  <a:cubicBezTo>
                    <a:pt x="458" y="10"/>
                    <a:pt x="460" y="8"/>
                    <a:pt x="461" y="8"/>
                  </a:cubicBezTo>
                  <a:cubicBezTo>
                    <a:pt x="473" y="8"/>
                    <a:pt x="473" y="8"/>
                    <a:pt x="473" y="8"/>
                  </a:cubicBezTo>
                  <a:cubicBezTo>
                    <a:pt x="475" y="8"/>
                    <a:pt x="476" y="10"/>
                    <a:pt x="476" y="12"/>
                  </a:cubicBezTo>
                  <a:cubicBezTo>
                    <a:pt x="476" y="33"/>
                    <a:pt x="476" y="33"/>
                    <a:pt x="476" y="33"/>
                  </a:cubicBezTo>
                  <a:cubicBezTo>
                    <a:pt x="476" y="35"/>
                    <a:pt x="475" y="37"/>
                    <a:pt x="473" y="37"/>
                  </a:cubicBezTo>
                  <a:cubicBezTo>
                    <a:pt x="461" y="37"/>
                    <a:pt x="461" y="37"/>
                    <a:pt x="461" y="37"/>
                  </a:cubicBezTo>
                  <a:cubicBezTo>
                    <a:pt x="460" y="37"/>
                    <a:pt x="458" y="35"/>
                    <a:pt x="458" y="33"/>
                  </a:cubicBezTo>
                  <a:lnTo>
                    <a:pt x="458" y="12"/>
                  </a:lnTo>
                  <a:close/>
                  <a:moveTo>
                    <a:pt x="429" y="12"/>
                  </a:moveTo>
                  <a:cubicBezTo>
                    <a:pt x="429" y="10"/>
                    <a:pt x="430" y="8"/>
                    <a:pt x="432" y="8"/>
                  </a:cubicBezTo>
                  <a:cubicBezTo>
                    <a:pt x="444" y="8"/>
                    <a:pt x="444" y="8"/>
                    <a:pt x="444" y="8"/>
                  </a:cubicBezTo>
                  <a:cubicBezTo>
                    <a:pt x="446" y="8"/>
                    <a:pt x="447" y="10"/>
                    <a:pt x="447" y="12"/>
                  </a:cubicBezTo>
                  <a:cubicBezTo>
                    <a:pt x="447" y="33"/>
                    <a:pt x="447" y="33"/>
                    <a:pt x="447" y="33"/>
                  </a:cubicBezTo>
                  <a:cubicBezTo>
                    <a:pt x="447" y="35"/>
                    <a:pt x="446" y="37"/>
                    <a:pt x="444" y="37"/>
                  </a:cubicBezTo>
                  <a:cubicBezTo>
                    <a:pt x="432" y="37"/>
                    <a:pt x="432" y="37"/>
                    <a:pt x="432" y="37"/>
                  </a:cubicBezTo>
                  <a:cubicBezTo>
                    <a:pt x="430" y="37"/>
                    <a:pt x="429" y="35"/>
                    <a:pt x="429" y="33"/>
                  </a:cubicBezTo>
                  <a:lnTo>
                    <a:pt x="429" y="12"/>
                  </a:lnTo>
                  <a:close/>
                  <a:moveTo>
                    <a:pt x="399" y="12"/>
                  </a:moveTo>
                  <a:cubicBezTo>
                    <a:pt x="399" y="10"/>
                    <a:pt x="401" y="8"/>
                    <a:pt x="402" y="8"/>
                  </a:cubicBezTo>
                  <a:cubicBezTo>
                    <a:pt x="414" y="8"/>
                    <a:pt x="414" y="8"/>
                    <a:pt x="414" y="8"/>
                  </a:cubicBezTo>
                  <a:cubicBezTo>
                    <a:pt x="416" y="8"/>
                    <a:pt x="417" y="10"/>
                    <a:pt x="417" y="12"/>
                  </a:cubicBezTo>
                  <a:cubicBezTo>
                    <a:pt x="417" y="33"/>
                    <a:pt x="417" y="33"/>
                    <a:pt x="417" y="33"/>
                  </a:cubicBezTo>
                  <a:cubicBezTo>
                    <a:pt x="417" y="35"/>
                    <a:pt x="416" y="37"/>
                    <a:pt x="414" y="37"/>
                  </a:cubicBezTo>
                  <a:cubicBezTo>
                    <a:pt x="402" y="37"/>
                    <a:pt x="402" y="37"/>
                    <a:pt x="402" y="37"/>
                  </a:cubicBezTo>
                  <a:cubicBezTo>
                    <a:pt x="401" y="37"/>
                    <a:pt x="399" y="35"/>
                    <a:pt x="399" y="33"/>
                  </a:cubicBezTo>
                  <a:lnTo>
                    <a:pt x="399" y="12"/>
                  </a:lnTo>
                  <a:close/>
                  <a:moveTo>
                    <a:pt x="370" y="12"/>
                  </a:moveTo>
                  <a:cubicBezTo>
                    <a:pt x="370" y="10"/>
                    <a:pt x="371" y="8"/>
                    <a:pt x="373" y="8"/>
                  </a:cubicBezTo>
                  <a:cubicBezTo>
                    <a:pt x="385" y="8"/>
                    <a:pt x="385" y="8"/>
                    <a:pt x="385" y="8"/>
                  </a:cubicBezTo>
                  <a:cubicBezTo>
                    <a:pt x="387" y="8"/>
                    <a:pt x="388" y="10"/>
                    <a:pt x="388" y="12"/>
                  </a:cubicBezTo>
                  <a:cubicBezTo>
                    <a:pt x="388" y="33"/>
                    <a:pt x="388" y="33"/>
                    <a:pt x="388" y="33"/>
                  </a:cubicBezTo>
                  <a:cubicBezTo>
                    <a:pt x="388" y="35"/>
                    <a:pt x="387" y="37"/>
                    <a:pt x="385" y="37"/>
                  </a:cubicBezTo>
                  <a:cubicBezTo>
                    <a:pt x="373" y="37"/>
                    <a:pt x="373" y="37"/>
                    <a:pt x="373" y="37"/>
                  </a:cubicBezTo>
                  <a:cubicBezTo>
                    <a:pt x="371" y="37"/>
                    <a:pt x="370" y="35"/>
                    <a:pt x="370" y="33"/>
                  </a:cubicBezTo>
                  <a:lnTo>
                    <a:pt x="370" y="12"/>
                  </a:lnTo>
                  <a:close/>
                  <a:moveTo>
                    <a:pt x="281" y="12"/>
                  </a:moveTo>
                  <a:cubicBezTo>
                    <a:pt x="281" y="10"/>
                    <a:pt x="283" y="8"/>
                    <a:pt x="284" y="8"/>
                  </a:cubicBezTo>
                  <a:cubicBezTo>
                    <a:pt x="296" y="8"/>
                    <a:pt x="296" y="8"/>
                    <a:pt x="296" y="8"/>
                  </a:cubicBezTo>
                  <a:cubicBezTo>
                    <a:pt x="298" y="8"/>
                    <a:pt x="300" y="10"/>
                    <a:pt x="300" y="12"/>
                  </a:cubicBezTo>
                  <a:cubicBezTo>
                    <a:pt x="300" y="33"/>
                    <a:pt x="300" y="33"/>
                    <a:pt x="300" y="33"/>
                  </a:cubicBezTo>
                  <a:cubicBezTo>
                    <a:pt x="300" y="35"/>
                    <a:pt x="298" y="37"/>
                    <a:pt x="296" y="37"/>
                  </a:cubicBezTo>
                  <a:cubicBezTo>
                    <a:pt x="284" y="37"/>
                    <a:pt x="284" y="37"/>
                    <a:pt x="284" y="37"/>
                  </a:cubicBezTo>
                  <a:cubicBezTo>
                    <a:pt x="283" y="37"/>
                    <a:pt x="281" y="35"/>
                    <a:pt x="281" y="33"/>
                  </a:cubicBezTo>
                  <a:lnTo>
                    <a:pt x="281" y="12"/>
                  </a:lnTo>
                  <a:close/>
                  <a:moveTo>
                    <a:pt x="252" y="12"/>
                  </a:moveTo>
                  <a:cubicBezTo>
                    <a:pt x="252" y="10"/>
                    <a:pt x="253" y="8"/>
                    <a:pt x="255" y="8"/>
                  </a:cubicBezTo>
                  <a:cubicBezTo>
                    <a:pt x="267" y="8"/>
                    <a:pt x="267" y="8"/>
                    <a:pt x="267" y="8"/>
                  </a:cubicBezTo>
                  <a:cubicBezTo>
                    <a:pt x="269" y="8"/>
                    <a:pt x="270" y="10"/>
                    <a:pt x="270" y="12"/>
                  </a:cubicBezTo>
                  <a:cubicBezTo>
                    <a:pt x="270" y="33"/>
                    <a:pt x="270" y="33"/>
                    <a:pt x="270" y="33"/>
                  </a:cubicBezTo>
                  <a:cubicBezTo>
                    <a:pt x="270" y="35"/>
                    <a:pt x="269" y="37"/>
                    <a:pt x="267" y="37"/>
                  </a:cubicBezTo>
                  <a:cubicBezTo>
                    <a:pt x="255" y="37"/>
                    <a:pt x="255" y="37"/>
                    <a:pt x="255" y="37"/>
                  </a:cubicBezTo>
                  <a:cubicBezTo>
                    <a:pt x="253" y="37"/>
                    <a:pt x="252" y="35"/>
                    <a:pt x="252" y="33"/>
                  </a:cubicBezTo>
                  <a:lnTo>
                    <a:pt x="252" y="12"/>
                  </a:lnTo>
                  <a:close/>
                  <a:moveTo>
                    <a:pt x="222" y="12"/>
                  </a:moveTo>
                  <a:cubicBezTo>
                    <a:pt x="222" y="10"/>
                    <a:pt x="224" y="8"/>
                    <a:pt x="225" y="8"/>
                  </a:cubicBezTo>
                  <a:cubicBezTo>
                    <a:pt x="238" y="8"/>
                    <a:pt x="238" y="8"/>
                    <a:pt x="238" y="8"/>
                  </a:cubicBezTo>
                  <a:cubicBezTo>
                    <a:pt x="239" y="8"/>
                    <a:pt x="241" y="10"/>
                    <a:pt x="241" y="12"/>
                  </a:cubicBezTo>
                  <a:cubicBezTo>
                    <a:pt x="241" y="33"/>
                    <a:pt x="241" y="33"/>
                    <a:pt x="241" y="33"/>
                  </a:cubicBezTo>
                  <a:cubicBezTo>
                    <a:pt x="241" y="35"/>
                    <a:pt x="239" y="37"/>
                    <a:pt x="238" y="37"/>
                  </a:cubicBezTo>
                  <a:cubicBezTo>
                    <a:pt x="225" y="37"/>
                    <a:pt x="225" y="37"/>
                    <a:pt x="225" y="37"/>
                  </a:cubicBezTo>
                  <a:cubicBezTo>
                    <a:pt x="224" y="37"/>
                    <a:pt x="222" y="35"/>
                    <a:pt x="222" y="33"/>
                  </a:cubicBezTo>
                  <a:lnTo>
                    <a:pt x="222" y="12"/>
                  </a:lnTo>
                  <a:close/>
                  <a:moveTo>
                    <a:pt x="193" y="12"/>
                  </a:moveTo>
                  <a:cubicBezTo>
                    <a:pt x="193" y="10"/>
                    <a:pt x="194" y="8"/>
                    <a:pt x="196" y="8"/>
                  </a:cubicBezTo>
                  <a:cubicBezTo>
                    <a:pt x="208" y="8"/>
                    <a:pt x="208" y="8"/>
                    <a:pt x="208" y="8"/>
                  </a:cubicBezTo>
                  <a:cubicBezTo>
                    <a:pt x="210" y="8"/>
                    <a:pt x="211" y="10"/>
                    <a:pt x="211" y="12"/>
                  </a:cubicBezTo>
                  <a:cubicBezTo>
                    <a:pt x="211" y="33"/>
                    <a:pt x="211" y="33"/>
                    <a:pt x="211" y="33"/>
                  </a:cubicBezTo>
                  <a:cubicBezTo>
                    <a:pt x="211" y="35"/>
                    <a:pt x="210" y="37"/>
                    <a:pt x="208" y="37"/>
                  </a:cubicBezTo>
                  <a:cubicBezTo>
                    <a:pt x="196" y="37"/>
                    <a:pt x="196" y="37"/>
                    <a:pt x="196" y="37"/>
                  </a:cubicBezTo>
                  <a:cubicBezTo>
                    <a:pt x="194" y="37"/>
                    <a:pt x="193" y="35"/>
                    <a:pt x="193" y="33"/>
                  </a:cubicBezTo>
                  <a:lnTo>
                    <a:pt x="193" y="12"/>
                  </a:lnTo>
                  <a:close/>
                  <a:moveTo>
                    <a:pt x="163" y="12"/>
                  </a:moveTo>
                  <a:cubicBezTo>
                    <a:pt x="163" y="10"/>
                    <a:pt x="165" y="8"/>
                    <a:pt x="167" y="8"/>
                  </a:cubicBezTo>
                  <a:cubicBezTo>
                    <a:pt x="179" y="8"/>
                    <a:pt x="179" y="8"/>
                    <a:pt x="179" y="8"/>
                  </a:cubicBezTo>
                  <a:cubicBezTo>
                    <a:pt x="180" y="8"/>
                    <a:pt x="182" y="10"/>
                    <a:pt x="182" y="12"/>
                  </a:cubicBezTo>
                  <a:cubicBezTo>
                    <a:pt x="182" y="33"/>
                    <a:pt x="182" y="33"/>
                    <a:pt x="182" y="33"/>
                  </a:cubicBezTo>
                  <a:cubicBezTo>
                    <a:pt x="182" y="35"/>
                    <a:pt x="180" y="37"/>
                    <a:pt x="179" y="37"/>
                  </a:cubicBezTo>
                  <a:cubicBezTo>
                    <a:pt x="167" y="37"/>
                    <a:pt x="167" y="37"/>
                    <a:pt x="167" y="37"/>
                  </a:cubicBezTo>
                  <a:cubicBezTo>
                    <a:pt x="165" y="37"/>
                    <a:pt x="163" y="35"/>
                    <a:pt x="163" y="33"/>
                  </a:cubicBezTo>
                  <a:lnTo>
                    <a:pt x="163" y="12"/>
                  </a:lnTo>
                  <a:close/>
                  <a:moveTo>
                    <a:pt x="134" y="12"/>
                  </a:moveTo>
                  <a:cubicBezTo>
                    <a:pt x="134" y="10"/>
                    <a:pt x="135" y="8"/>
                    <a:pt x="137" y="8"/>
                  </a:cubicBezTo>
                  <a:cubicBezTo>
                    <a:pt x="149" y="8"/>
                    <a:pt x="149" y="8"/>
                    <a:pt x="149" y="8"/>
                  </a:cubicBezTo>
                  <a:cubicBezTo>
                    <a:pt x="151" y="8"/>
                    <a:pt x="152" y="10"/>
                    <a:pt x="152" y="12"/>
                  </a:cubicBezTo>
                  <a:cubicBezTo>
                    <a:pt x="152" y="33"/>
                    <a:pt x="152" y="33"/>
                    <a:pt x="152" y="33"/>
                  </a:cubicBezTo>
                  <a:cubicBezTo>
                    <a:pt x="152" y="35"/>
                    <a:pt x="151" y="37"/>
                    <a:pt x="149" y="37"/>
                  </a:cubicBezTo>
                  <a:cubicBezTo>
                    <a:pt x="137" y="37"/>
                    <a:pt x="137" y="37"/>
                    <a:pt x="137" y="37"/>
                  </a:cubicBezTo>
                  <a:cubicBezTo>
                    <a:pt x="135" y="37"/>
                    <a:pt x="134" y="35"/>
                    <a:pt x="134" y="33"/>
                  </a:cubicBezTo>
                  <a:lnTo>
                    <a:pt x="134" y="12"/>
                  </a:lnTo>
                  <a:close/>
                  <a:moveTo>
                    <a:pt x="105" y="12"/>
                  </a:moveTo>
                  <a:cubicBezTo>
                    <a:pt x="105" y="10"/>
                    <a:pt x="106" y="8"/>
                    <a:pt x="108" y="8"/>
                  </a:cubicBezTo>
                  <a:cubicBezTo>
                    <a:pt x="120" y="8"/>
                    <a:pt x="120" y="8"/>
                    <a:pt x="120" y="8"/>
                  </a:cubicBezTo>
                  <a:cubicBezTo>
                    <a:pt x="121" y="8"/>
                    <a:pt x="123" y="10"/>
                    <a:pt x="123" y="12"/>
                  </a:cubicBezTo>
                  <a:cubicBezTo>
                    <a:pt x="123" y="33"/>
                    <a:pt x="123" y="33"/>
                    <a:pt x="123" y="33"/>
                  </a:cubicBezTo>
                  <a:cubicBezTo>
                    <a:pt x="123" y="35"/>
                    <a:pt x="121" y="37"/>
                    <a:pt x="120" y="37"/>
                  </a:cubicBezTo>
                  <a:cubicBezTo>
                    <a:pt x="108" y="37"/>
                    <a:pt x="108" y="37"/>
                    <a:pt x="108" y="37"/>
                  </a:cubicBezTo>
                  <a:cubicBezTo>
                    <a:pt x="106" y="37"/>
                    <a:pt x="105" y="35"/>
                    <a:pt x="105" y="33"/>
                  </a:cubicBezTo>
                  <a:lnTo>
                    <a:pt x="105" y="12"/>
                  </a:lnTo>
                  <a:close/>
                  <a:moveTo>
                    <a:pt x="75" y="12"/>
                  </a:moveTo>
                  <a:cubicBezTo>
                    <a:pt x="75" y="10"/>
                    <a:pt x="76" y="8"/>
                    <a:pt x="78" y="8"/>
                  </a:cubicBezTo>
                  <a:cubicBezTo>
                    <a:pt x="90" y="8"/>
                    <a:pt x="90" y="8"/>
                    <a:pt x="90" y="8"/>
                  </a:cubicBezTo>
                  <a:cubicBezTo>
                    <a:pt x="92" y="8"/>
                    <a:pt x="93" y="10"/>
                    <a:pt x="93" y="12"/>
                  </a:cubicBezTo>
                  <a:cubicBezTo>
                    <a:pt x="93" y="33"/>
                    <a:pt x="93" y="33"/>
                    <a:pt x="93" y="33"/>
                  </a:cubicBezTo>
                  <a:cubicBezTo>
                    <a:pt x="93" y="35"/>
                    <a:pt x="92" y="37"/>
                    <a:pt x="90" y="37"/>
                  </a:cubicBezTo>
                  <a:cubicBezTo>
                    <a:pt x="78" y="37"/>
                    <a:pt x="78" y="37"/>
                    <a:pt x="78" y="37"/>
                  </a:cubicBezTo>
                  <a:cubicBezTo>
                    <a:pt x="76" y="37"/>
                    <a:pt x="75" y="35"/>
                    <a:pt x="75" y="33"/>
                  </a:cubicBezTo>
                  <a:lnTo>
                    <a:pt x="75" y="12"/>
                  </a:lnTo>
                  <a:close/>
                  <a:moveTo>
                    <a:pt x="46" y="12"/>
                  </a:moveTo>
                  <a:cubicBezTo>
                    <a:pt x="46" y="10"/>
                    <a:pt x="47" y="8"/>
                    <a:pt x="49" y="8"/>
                  </a:cubicBezTo>
                  <a:cubicBezTo>
                    <a:pt x="61" y="8"/>
                    <a:pt x="61" y="8"/>
                    <a:pt x="61" y="8"/>
                  </a:cubicBezTo>
                  <a:cubicBezTo>
                    <a:pt x="62" y="8"/>
                    <a:pt x="64" y="10"/>
                    <a:pt x="64" y="12"/>
                  </a:cubicBezTo>
                  <a:cubicBezTo>
                    <a:pt x="64" y="33"/>
                    <a:pt x="64" y="33"/>
                    <a:pt x="64" y="33"/>
                  </a:cubicBezTo>
                  <a:cubicBezTo>
                    <a:pt x="64" y="35"/>
                    <a:pt x="62" y="37"/>
                    <a:pt x="61" y="37"/>
                  </a:cubicBezTo>
                  <a:cubicBezTo>
                    <a:pt x="49" y="37"/>
                    <a:pt x="49" y="37"/>
                    <a:pt x="49" y="37"/>
                  </a:cubicBezTo>
                  <a:cubicBezTo>
                    <a:pt x="47" y="37"/>
                    <a:pt x="46" y="35"/>
                    <a:pt x="46" y="33"/>
                  </a:cubicBezTo>
                  <a:lnTo>
                    <a:pt x="46" y="12"/>
                  </a:lnTo>
                  <a:close/>
                  <a:moveTo>
                    <a:pt x="34" y="298"/>
                  </a:moveTo>
                  <a:cubicBezTo>
                    <a:pt x="34" y="300"/>
                    <a:pt x="33" y="302"/>
                    <a:pt x="31" y="302"/>
                  </a:cubicBezTo>
                  <a:cubicBezTo>
                    <a:pt x="19" y="302"/>
                    <a:pt x="19" y="302"/>
                    <a:pt x="19" y="302"/>
                  </a:cubicBezTo>
                  <a:cubicBezTo>
                    <a:pt x="17" y="302"/>
                    <a:pt x="16" y="300"/>
                    <a:pt x="16" y="298"/>
                  </a:cubicBezTo>
                  <a:cubicBezTo>
                    <a:pt x="16" y="277"/>
                    <a:pt x="16" y="277"/>
                    <a:pt x="16" y="277"/>
                  </a:cubicBezTo>
                  <a:cubicBezTo>
                    <a:pt x="16" y="275"/>
                    <a:pt x="17" y="273"/>
                    <a:pt x="19" y="273"/>
                  </a:cubicBezTo>
                  <a:cubicBezTo>
                    <a:pt x="31" y="273"/>
                    <a:pt x="31" y="273"/>
                    <a:pt x="31" y="273"/>
                  </a:cubicBezTo>
                  <a:cubicBezTo>
                    <a:pt x="33" y="273"/>
                    <a:pt x="34" y="275"/>
                    <a:pt x="34" y="277"/>
                  </a:cubicBezTo>
                  <a:lnTo>
                    <a:pt x="34" y="298"/>
                  </a:lnTo>
                  <a:close/>
                  <a:moveTo>
                    <a:pt x="34" y="33"/>
                  </a:moveTo>
                  <a:cubicBezTo>
                    <a:pt x="34" y="35"/>
                    <a:pt x="33" y="37"/>
                    <a:pt x="31" y="37"/>
                  </a:cubicBezTo>
                  <a:cubicBezTo>
                    <a:pt x="19" y="37"/>
                    <a:pt x="19" y="37"/>
                    <a:pt x="19" y="37"/>
                  </a:cubicBezTo>
                  <a:cubicBezTo>
                    <a:pt x="17" y="37"/>
                    <a:pt x="16" y="35"/>
                    <a:pt x="16" y="33"/>
                  </a:cubicBezTo>
                  <a:cubicBezTo>
                    <a:pt x="16" y="12"/>
                    <a:pt x="16" y="12"/>
                    <a:pt x="16" y="12"/>
                  </a:cubicBezTo>
                  <a:cubicBezTo>
                    <a:pt x="16" y="10"/>
                    <a:pt x="17" y="8"/>
                    <a:pt x="19" y="8"/>
                  </a:cubicBezTo>
                  <a:cubicBezTo>
                    <a:pt x="31" y="8"/>
                    <a:pt x="31" y="8"/>
                    <a:pt x="31" y="8"/>
                  </a:cubicBezTo>
                  <a:cubicBezTo>
                    <a:pt x="33" y="8"/>
                    <a:pt x="34" y="10"/>
                    <a:pt x="34" y="12"/>
                  </a:cubicBezTo>
                  <a:lnTo>
                    <a:pt x="34" y="33"/>
                  </a:lnTo>
                  <a:close/>
                  <a:moveTo>
                    <a:pt x="45" y="59"/>
                  </a:moveTo>
                  <a:cubicBezTo>
                    <a:pt x="45" y="53"/>
                    <a:pt x="49" y="49"/>
                    <a:pt x="55" y="49"/>
                  </a:cubicBezTo>
                  <a:cubicBezTo>
                    <a:pt x="55" y="49"/>
                    <a:pt x="55" y="49"/>
                    <a:pt x="317" y="49"/>
                  </a:cubicBezTo>
                  <a:cubicBezTo>
                    <a:pt x="323" y="49"/>
                    <a:pt x="328" y="53"/>
                    <a:pt x="328" y="59"/>
                  </a:cubicBezTo>
                  <a:cubicBezTo>
                    <a:pt x="328" y="59"/>
                    <a:pt x="328" y="59"/>
                    <a:pt x="328" y="251"/>
                  </a:cubicBezTo>
                  <a:cubicBezTo>
                    <a:pt x="328" y="257"/>
                    <a:pt x="323" y="262"/>
                    <a:pt x="317" y="262"/>
                  </a:cubicBezTo>
                  <a:cubicBezTo>
                    <a:pt x="317" y="262"/>
                    <a:pt x="317" y="262"/>
                    <a:pt x="55" y="262"/>
                  </a:cubicBezTo>
                  <a:cubicBezTo>
                    <a:pt x="49" y="262"/>
                    <a:pt x="45" y="257"/>
                    <a:pt x="45" y="251"/>
                  </a:cubicBezTo>
                  <a:cubicBezTo>
                    <a:pt x="45" y="251"/>
                    <a:pt x="45" y="251"/>
                    <a:pt x="45" y="59"/>
                  </a:cubicBezTo>
                  <a:close/>
                  <a:moveTo>
                    <a:pt x="64" y="298"/>
                  </a:moveTo>
                  <a:cubicBezTo>
                    <a:pt x="64" y="300"/>
                    <a:pt x="62" y="302"/>
                    <a:pt x="61" y="302"/>
                  </a:cubicBezTo>
                  <a:cubicBezTo>
                    <a:pt x="49" y="302"/>
                    <a:pt x="49" y="302"/>
                    <a:pt x="49" y="302"/>
                  </a:cubicBezTo>
                  <a:cubicBezTo>
                    <a:pt x="47" y="302"/>
                    <a:pt x="46" y="300"/>
                    <a:pt x="46" y="298"/>
                  </a:cubicBezTo>
                  <a:cubicBezTo>
                    <a:pt x="46" y="277"/>
                    <a:pt x="46" y="277"/>
                    <a:pt x="46" y="277"/>
                  </a:cubicBezTo>
                  <a:cubicBezTo>
                    <a:pt x="46" y="275"/>
                    <a:pt x="47" y="273"/>
                    <a:pt x="49" y="273"/>
                  </a:cubicBezTo>
                  <a:cubicBezTo>
                    <a:pt x="61" y="273"/>
                    <a:pt x="61" y="273"/>
                    <a:pt x="61" y="273"/>
                  </a:cubicBezTo>
                  <a:cubicBezTo>
                    <a:pt x="62" y="273"/>
                    <a:pt x="64" y="275"/>
                    <a:pt x="64" y="277"/>
                  </a:cubicBezTo>
                  <a:lnTo>
                    <a:pt x="64" y="298"/>
                  </a:lnTo>
                  <a:close/>
                  <a:moveTo>
                    <a:pt x="93" y="298"/>
                  </a:moveTo>
                  <a:cubicBezTo>
                    <a:pt x="93" y="300"/>
                    <a:pt x="92" y="302"/>
                    <a:pt x="90" y="302"/>
                  </a:cubicBezTo>
                  <a:cubicBezTo>
                    <a:pt x="78" y="302"/>
                    <a:pt x="78" y="302"/>
                    <a:pt x="78" y="302"/>
                  </a:cubicBezTo>
                  <a:cubicBezTo>
                    <a:pt x="76" y="302"/>
                    <a:pt x="75" y="300"/>
                    <a:pt x="75" y="298"/>
                  </a:cubicBezTo>
                  <a:cubicBezTo>
                    <a:pt x="75" y="277"/>
                    <a:pt x="75" y="277"/>
                    <a:pt x="75" y="277"/>
                  </a:cubicBezTo>
                  <a:cubicBezTo>
                    <a:pt x="75" y="275"/>
                    <a:pt x="76" y="273"/>
                    <a:pt x="78" y="273"/>
                  </a:cubicBezTo>
                  <a:cubicBezTo>
                    <a:pt x="90" y="273"/>
                    <a:pt x="90" y="273"/>
                    <a:pt x="90" y="273"/>
                  </a:cubicBezTo>
                  <a:cubicBezTo>
                    <a:pt x="92" y="273"/>
                    <a:pt x="93" y="275"/>
                    <a:pt x="93" y="277"/>
                  </a:cubicBezTo>
                  <a:lnTo>
                    <a:pt x="93" y="298"/>
                  </a:lnTo>
                  <a:close/>
                  <a:moveTo>
                    <a:pt x="123" y="298"/>
                  </a:moveTo>
                  <a:cubicBezTo>
                    <a:pt x="123" y="300"/>
                    <a:pt x="121" y="302"/>
                    <a:pt x="120" y="302"/>
                  </a:cubicBezTo>
                  <a:cubicBezTo>
                    <a:pt x="108" y="302"/>
                    <a:pt x="108" y="302"/>
                    <a:pt x="108" y="302"/>
                  </a:cubicBezTo>
                  <a:cubicBezTo>
                    <a:pt x="106" y="302"/>
                    <a:pt x="105" y="300"/>
                    <a:pt x="105" y="298"/>
                  </a:cubicBezTo>
                  <a:cubicBezTo>
                    <a:pt x="105" y="277"/>
                    <a:pt x="105" y="277"/>
                    <a:pt x="105" y="277"/>
                  </a:cubicBezTo>
                  <a:cubicBezTo>
                    <a:pt x="105" y="275"/>
                    <a:pt x="106" y="273"/>
                    <a:pt x="108" y="273"/>
                  </a:cubicBezTo>
                  <a:cubicBezTo>
                    <a:pt x="120" y="273"/>
                    <a:pt x="120" y="273"/>
                    <a:pt x="120" y="273"/>
                  </a:cubicBezTo>
                  <a:cubicBezTo>
                    <a:pt x="121" y="273"/>
                    <a:pt x="123" y="275"/>
                    <a:pt x="123" y="277"/>
                  </a:cubicBezTo>
                  <a:lnTo>
                    <a:pt x="123" y="298"/>
                  </a:lnTo>
                  <a:close/>
                  <a:moveTo>
                    <a:pt x="152" y="298"/>
                  </a:moveTo>
                  <a:cubicBezTo>
                    <a:pt x="152" y="300"/>
                    <a:pt x="151" y="302"/>
                    <a:pt x="149" y="302"/>
                  </a:cubicBezTo>
                  <a:cubicBezTo>
                    <a:pt x="137" y="302"/>
                    <a:pt x="137" y="302"/>
                    <a:pt x="137" y="302"/>
                  </a:cubicBezTo>
                  <a:cubicBezTo>
                    <a:pt x="135" y="302"/>
                    <a:pt x="134" y="300"/>
                    <a:pt x="134" y="298"/>
                  </a:cubicBezTo>
                  <a:cubicBezTo>
                    <a:pt x="134" y="277"/>
                    <a:pt x="134" y="277"/>
                    <a:pt x="134" y="277"/>
                  </a:cubicBezTo>
                  <a:cubicBezTo>
                    <a:pt x="134" y="275"/>
                    <a:pt x="135" y="273"/>
                    <a:pt x="137" y="273"/>
                  </a:cubicBezTo>
                  <a:cubicBezTo>
                    <a:pt x="149" y="273"/>
                    <a:pt x="149" y="273"/>
                    <a:pt x="149" y="273"/>
                  </a:cubicBezTo>
                  <a:cubicBezTo>
                    <a:pt x="151" y="273"/>
                    <a:pt x="152" y="275"/>
                    <a:pt x="152" y="277"/>
                  </a:cubicBezTo>
                  <a:lnTo>
                    <a:pt x="152" y="298"/>
                  </a:lnTo>
                  <a:close/>
                  <a:moveTo>
                    <a:pt x="182" y="298"/>
                  </a:moveTo>
                  <a:cubicBezTo>
                    <a:pt x="182" y="300"/>
                    <a:pt x="180" y="302"/>
                    <a:pt x="179" y="302"/>
                  </a:cubicBezTo>
                  <a:cubicBezTo>
                    <a:pt x="167" y="302"/>
                    <a:pt x="167" y="302"/>
                    <a:pt x="167" y="302"/>
                  </a:cubicBezTo>
                  <a:cubicBezTo>
                    <a:pt x="165" y="302"/>
                    <a:pt x="163" y="300"/>
                    <a:pt x="163" y="298"/>
                  </a:cubicBezTo>
                  <a:cubicBezTo>
                    <a:pt x="163" y="277"/>
                    <a:pt x="163" y="277"/>
                    <a:pt x="163" y="277"/>
                  </a:cubicBezTo>
                  <a:cubicBezTo>
                    <a:pt x="163" y="275"/>
                    <a:pt x="165" y="273"/>
                    <a:pt x="167" y="273"/>
                  </a:cubicBezTo>
                  <a:cubicBezTo>
                    <a:pt x="179" y="273"/>
                    <a:pt x="179" y="273"/>
                    <a:pt x="179" y="273"/>
                  </a:cubicBezTo>
                  <a:cubicBezTo>
                    <a:pt x="180" y="273"/>
                    <a:pt x="182" y="275"/>
                    <a:pt x="182" y="277"/>
                  </a:cubicBezTo>
                  <a:lnTo>
                    <a:pt x="182" y="298"/>
                  </a:lnTo>
                  <a:close/>
                  <a:moveTo>
                    <a:pt x="211" y="298"/>
                  </a:moveTo>
                  <a:cubicBezTo>
                    <a:pt x="211" y="300"/>
                    <a:pt x="210" y="302"/>
                    <a:pt x="208" y="302"/>
                  </a:cubicBezTo>
                  <a:cubicBezTo>
                    <a:pt x="196" y="302"/>
                    <a:pt x="196" y="302"/>
                    <a:pt x="196" y="302"/>
                  </a:cubicBezTo>
                  <a:cubicBezTo>
                    <a:pt x="194" y="302"/>
                    <a:pt x="193" y="300"/>
                    <a:pt x="193" y="298"/>
                  </a:cubicBezTo>
                  <a:cubicBezTo>
                    <a:pt x="193" y="277"/>
                    <a:pt x="193" y="277"/>
                    <a:pt x="193" y="277"/>
                  </a:cubicBezTo>
                  <a:cubicBezTo>
                    <a:pt x="193" y="275"/>
                    <a:pt x="194" y="273"/>
                    <a:pt x="196" y="273"/>
                  </a:cubicBezTo>
                  <a:cubicBezTo>
                    <a:pt x="208" y="273"/>
                    <a:pt x="208" y="273"/>
                    <a:pt x="208" y="273"/>
                  </a:cubicBezTo>
                  <a:cubicBezTo>
                    <a:pt x="210" y="273"/>
                    <a:pt x="211" y="275"/>
                    <a:pt x="211" y="277"/>
                  </a:cubicBezTo>
                  <a:lnTo>
                    <a:pt x="211" y="298"/>
                  </a:lnTo>
                  <a:close/>
                  <a:moveTo>
                    <a:pt x="241" y="298"/>
                  </a:moveTo>
                  <a:cubicBezTo>
                    <a:pt x="241" y="300"/>
                    <a:pt x="239" y="302"/>
                    <a:pt x="238" y="302"/>
                  </a:cubicBezTo>
                  <a:cubicBezTo>
                    <a:pt x="225" y="302"/>
                    <a:pt x="225" y="302"/>
                    <a:pt x="225" y="302"/>
                  </a:cubicBezTo>
                  <a:cubicBezTo>
                    <a:pt x="224" y="302"/>
                    <a:pt x="222" y="300"/>
                    <a:pt x="222" y="298"/>
                  </a:cubicBezTo>
                  <a:cubicBezTo>
                    <a:pt x="222" y="277"/>
                    <a:pt x="222" y="277"/>
                    <a:pt x="222" y="277"/>
                  </a:cubicBezTo>
                  <a:cubicBezTo>
                    <a:pt x="222" y="275"/>
                    <a:pt x="224" y="273"/>
                    <a:pt x="225" y="273"/>
                  </a:cubicBezTo>
                  <a:cubicBezTo>
                    <a:pt x="238" y="273"/>
                    <a:pt x="238" y="273"/>
                    <a:pt x="238" y="273"/>
                  </a:cubicBezTo>
                  <a:cubicBezTo>
                    <a:pt x="239" y="273"/>
                    <a:pt x="241" y="275"/>
                    <a:pt x="241" y="277"/>
                  </a:cubicBezTo>
                  <a:lnTo>
                    <a:pt x="241" y="298"/>
                  </a:lnTo>
                  <a:close/>
                  <a:moveTo>
                    <a:pt x="270" y="298"/>
                  </a:moveTo>
                  <a:cubicBezTo>
                    <a:pt x="270" y="300"/>
                    <a:pt x="269" y="302"/>
                    <a:pt x="267" y="302"/>
                  </a:cubicBezTo>
                  <a:cubicBezTo>
                    <a:pt x="255" y="302"/>
                    <a:pt x="255" y="302"/>
                    <a:pt x="255" y="302"/>
                  </a:cubicBezTo>
                  <a:cubicBezTo>
                    <a:pt x="253" y="302"/>
                    <a:pt x="252" y="300"/>
                    <a:pt x="252" y="298"/>
                  </a:cubicBezTo>
                  <a:cubicBezTo>
                    <a:pt x="252" y="277"/>
                    <a:pt x="252" y="277"/>
                    <a:pt x="252" y="277"/>
                  </a:cubicBezTo>
                  <a:cubicBezTo>
                    <a:pt x="252" y="275"/>
                    <a:pt x="253" y="273"/>
                    <a:pt x="255" y="273"/>
                  </a:cubicBezTo>
                  <a:cubicBezTo>
                    <a:pt x="267" y="273"/>
                    <a:pt x="267" y="273"/>
                    <a:pt x="267" y="273"/>
                  </a:cubicBezTo>
                  <a:cubicBezTo>
                    <a:pt x="269" y="273"/>
                    <a:pt x="270" y="275"/>
                    <a:pt x="270" y="277"/>
                  </a:cubicBezTo>
                  <a:lnTo>
                    <a:pt x="270" y="298"/>
                  </a:lnTo>
                  <a:close/>
                  <a:moveTo>
                    <a:pt x="300" y="298"/>
                  </a:moveTo>
                  <a:cubicBezTo>
                    <a:pt x="300" y="300"/>
                    <a:pt x="298" y="302"/>
                    <a:pt x="296" y="302"/>
                  </a:cubicBezTo>
                  <a:cubicBezTo>
                    <a:pt x="284" y="302"/>
                    <a:pt x="284" y="302"/>
                    <a:pt x="284" y="302"/>
                  </a:cubicBezTo>
                  <a:cubicBezTo>
                    <a:pt x="283" y="302"/>
                    <a:pt x="281" y="300"/>
                    <a:pt x="281" y="298"/>
                  </a:cubicBezTo>
                  <a:cubicBezTo>
                    <a:pt x="281" y="277"/>
                    <a:pt x="281" y="277"/>
                    <a:pt x="281" y="277"/>
                  </a:cubicBezTo>
                  <a:cubicBezTo>
                    <a:pt x="281" y="275"/>
                    <a:pt x="283" y="273"/>
                    <a:pt x="284" y="273"/>
                  </a:cubicBezTo>
                  <a:cubicBezTo>
                    <a:pt x="296" y="273"/>
                    <a:pt x="296" y="273"/>
                    <a:pt x="296" y="273"/>
                  </a:cubicBezTo>
                  <a:cubicBezTo>
                    <a:pt x="298" y="273"/>
                    <a:pt x="300" y="275"/>
                    <a:pt x="300" y="277"/>
                  </a:cubicBezTo>
                  <a:lnTo>
                    <a:pt x="300" y="298"/>
                  </a:lnTo>
                  <a:close/>
                  <a:moveTo>
                    <a:pt x="329" y="298"/>
                  </a:moveTo>
                  <a:cubicBezTo>
                    <a:pt x="329" y="300"/>
                    <a:pt x="328" y="302"/>
                    <a:pt x="326" y="302"/>
                  </a:cubicBezTo>
                  <a:cubicBezTo>
                    <a:pt x="314" y="302"/>
                    <a:pt x="314" y="302"/>
                    <a:pt x="314" y="302"/>
                  </a:cubicBezTo>
                  <a:cubicBezTo>
                    <a:pt x="312" y="302"/>
                    <a:pt x="311" y="300"/>
                    <a:pt x="311" y="298"/>
                  </a:cubicBezTo>
                  <a:cubicBezTo>
                    <a:pt x="311" y="277"/>
                    <a:pt x="311" y="277"/>
                    <a:pt x="311" y="277"/>
                  </a:cubicBezTo>
                  <a:cubicBezTo>
                    <a:pt x="311" y="275"/>
                    <a:pt x="312" y="273"/>
                    <a:pt x="314" y="273"/>
                  </a:cubicBezTo>
                  <a:cubicBezTo>
                    <a:pt x="326" y="273"/>
                    <a:pt x="326" y="273"/>
                    <a:pt x="326" y="273"/>
                  </a:cubicBezTo>
                  <a:cubicBezTo>
                    <a:pt x="328" y="273"/>
                    <a:pt x="329" y="275"/>
                    <a:pt x="329" y="277"/>
                  </a:cubicBezTo>
                  <a:lnTo>
                    <a:pt x="329" y="298"/>
                  </a:lnTo>
                  <a:close/>
                  <a:moveTo>
                    <a:pt x="329" y="33"/>
                  </a:moveTo>
                  <a:cubicBezTo>
                    <a:pt x="329" y="35"/>
                    <a:pt x="328" y="37"/>
                    <a:pt x="326" y="37"/>
                  </a:cubicBezTo>
                  <a:cubicBezTo>
                    <a:pt x="314" y="37"/>
                    <a:pt x="314" y="37"/>
                    <a:pt x="314" y="37"/>
                  </a:cubicBezTo>
                  <a:cubicBezTo>
                    <a:pt x="312" y="37"/>
                    <a:pt x="311" y="35"/>
                    <a:pt x="311" y="33"/>
                  </a:cubicBezTo>
                  <a:cubicBezTo>
                    <a:pt x="311" y="12"/>
                    <a:pt x="311" y="12"/>
                    <a:pt x="311" y="12"/>
                  </a:cubicBezTo>
                  <a:cubicBezTo>
                    <a:pt x="311" y="10"/>
                    <a:pt x="312" y="8"/>
                    <a:pt x="314" y="8"/>
                  </a:cubicBezTo>
                  <a:cubicBezTo>
                    <a:pt x="326" y="8"/>
                    <a:pt x="326" y="8"/>
                    <a:pt x="326" y="8"/>
                  </a:cubicBezTo>
                  <a:cubicBezTo>
                    <a:pt x="328" y="8"/>
                    <a:pt x="329" y="10"/>
                    <a:pt x="329" y="12"/>
                  </a:cubicBezTo>
                  <a:lnTo>
                    <a:pt x="329" y="33"/>
                  </a:lnTo>
                  <a:close/>
                  <a:moveTo>
                    <a:pt x="358" y="298"/>
                  </a:moveTo>
                  <a:cubicBezTo>
                    <a:pt x="358" y="300"/>
                    <a:pt x="357" y="302"/>
                    <a:pt x="355" y="302"/>
                  </a:cubicBezTo>
                  <a:cubicBezTo>
                    <a:pt x="343" y="302"/>
                    <a:pt x="343" y="302"/>
                    <a:pt x="343" y="302"/>
                  </a:cubicBezTo>
                  <a:cubicBezTo>
                    <a:pt x="342" y="302"/>
                    <a:pt x="340" y="300"/>
                    <a:pt x="340" y="298"/>
                  </a:cubicBezTo>
                  <a:cubicBezTo>
                    <a:pt x="340" y="277"/>
                    <a:pt x="340" y="277"/>
                    <a:pt x="340" y="277"/>
                  </a:cubicBezTo>
                  <a:cubicBezTo>
                    <a:pt x="340" y="275"/>
                    <a:pt x="342" y="273"/>
                    <a:pt x="343" y="273"/>
                  </a:cubicBezTo>
                  <a:cubicBezTo>
                    <a:pt x="355" y="273"/>
                    <a:pt x="355" y="273"/>
                    <a:pt x="355" y="273"/>
                  </a:cubicBezTo>
                  <a:cubicBezTo>
                    <a:pt x="357" y="273"/>
                    <a:pt x="358" y="275"/>
                    <a:pt x="358" y="277"/>
                  </a:cubicBezTo>
                  <a:lnTo>
                    <a:pt x="358" y="298"/>
                  </a:lnTo>
                  <a:close/>
                  <a:moveTo>
                    <a:pt x="358" y="33"/>
                  </a:moveTo>
                  <a:cubicBezTo>
                    <a:pt x="358" y="35"/>
                    <a:pt x="357" y="37"/>
                    <a:pt x="355" y="37"/>
                  </a:cubicBezTo>
                  <a:cubicBezTo>
                    <a:pt x="343" y="37"/>
                    <a:pt x="343" y="37"/>
                    <a:pt x="343" y="37"/>
                  </a:cubicBezTo>
                  <a:cubicBezTo>
                    <a:pt x="342" y="37"/>
                    <a:pt x="340" y="35"/>
                    <a:pt x="340" y="33"/>
                  </a:cubicBezTo>
                  <a:cubicBezTo>
                    <a:pt x="340" y="12"/>
                    <a:pt x="340" y="12"/>
                    <a:pt x="340" y="12"/>
                  </a:cubicBezTo>
                  <a:cubicBezTo>
                    <a:pt x="340" y="10"/>
                    <a:pt x="342" y="8"/>
                    <a:pt x="343" y="8"/>
                  </a:cubicBezTo>
                  <a:cubicBezTo>
                    <a:pt x="355" y="8"/>
                    <a:pt x="355" y="8"/>
                    <a:pt x="355" y="8"/>
                  </a:cubicBezTo>
                  <a:cubicBezTo>
                    <a:pt x="357" y="8"/>
                    <a:pt x="358" y="10"/>
                    <a:pt x="358" y="12"/>
                  </a:cubicBezTo>
                  <a:lnTo>
                    <a:pt x="358" y="33"/>
                  </a:lnTo>
                  <a:close/>
                  <a:moveTo>
                    <a:pt x="388" y="298"/>
                  </a:moveTo>
                  <a:cubicBezTo>
                    <a:pt x="388" y="300"/>
                    <a:pt x="387" y="302"/>
                    <a:pt x="385" y="302"/>
                  </a:cubicBezTo>
                  <a:cubicBezTo>
                    <a:pt x="373" y="302"/>
                    <a:pt x="373" y="302"/>
                    <a:pt x="373" y="302"/>
                  </a:cubicBezTo>
                  <a:cubicBezTo>
                    <a:pt x="371" y="302"/>
                    <a:pt x="370" y="300"/>
                    <a:pt x="370" y="298"/>
                  </a:cubicBezTo>
                  <a:cubicBezTo>
                    <a:pt x="370" y="277"/>
                    <a:pt x="370" y="277"/>
                    <a:pt x="370" y="277"/>
                  </a:cubicBezTo>
                  <a:cubicBezTo>
                    <a:pt x="370" y="275"/>
                    <a:pt x="371" y="273"/>
                    <a:pt x="373" y="273"/>
                  </a:cubicBezTo>
                  <a:cubicBezTo>
                    <a:pt x="385" y="273"/>
                    <a:pt x="385" y="273"/>
                    <a:pt x="385" y="273"/>
                  </a:cubicBezTo>
                  <a:cubicBezTo>
                    <a:pt x="387" y="273"/>
                    <a:pt x="388" y="275"/>
                    <a:pt x="388" y="277"/>
                  </a:cubicBezTo>
                  <a:lnTo>
                    <a:pt x="388" y="298"/>
                  </a:lnTo>
                  <a:close/>
                  <a:moveTo>
                    <a:pt x="417" y="298"/>
                  </a:moveTo>
                  <a:cubicBezTo>
                    <a:pt x="417" y="300"/>
                    <a:pt x="416" y="302"/>
                    <a:pt x="414" y="302"/>
                  </a:cubicBezTo>
                  <a:cubicBezTo>
                    <a:pt x="402" y="302"/>
                    <a:pt x="402" y="302"/>
                    <a:pt x="402" y="302"/>
                  </a:cubicBezTo>
                  <a:cubicBezTo>
                    <a:pt x="401" y="302"/>
                    <a:pt x="399" y="300"/>
                    <a:pt x="399" y="298"/>
                  </a:cubicBezTo>
                  <a:cubicBezTo>
                    <a:pt x="399" y="277"/>
                    <a:pt x="399" y="277"/>
                    <a:pt x="399" y="277"/>
                  </a:cubicBezTo>
                  <a:cubicBezTo>
                    <a:pt x="399" y="275"/>
                    <a:pt x="401" y="273"/>
                    <a:pt x="402" y="273"/>
                  </a:cubicBezTo>
                  <a:cubicBezTo>
                    <a:pt x="414" y="273"/>
                    <a:pt x="414" y="273"/>
                    <a:pt x="414" y="273"/>
                  </a:cubicBezTo>
                  <a:cubicBezTo>
                    <a:pt x="416" y="273"/>
                    <a:pt x="417" y="275"/>
                    <a:pt x="417" y="277"/>
                  </a:cubicBezTo>
                  <a:lnTo>
                    <a:pt x="417" y="298"/>
                  </a:lnTo>
                  <a:close/>
                  <a:moveTo>
                    <a:pt x="447" y="298"/>
                  </a:moveTo>
                  <a:cubicBezTo>
                    <a:pt x="447" y="300"/>
                    <a:pt x="446" y="302"/>
                    <a:pt x="444" y="302"/>
                  </a:cubicBezTo>
                  <a:cubicBezTo>
                    <a:pt x="432" y="302"/>
                    <a:pt x="432" y="302"/>
                    <a:pt x="432" y="302"/>
                  </a:cubicBezTo>
                  <a:cubicBezTo>
                    <a:pt x="430" y="302"/>
                    <a:pt x="429" y="300"/>
                    <a:pt x="429" y="298"/>
                  </a:cubicBezTo>
                  <a:cubicBezTo>
                    <a:pt x="429" y="277"/>
                    <a:pt x="429" y="277"/>
                    <a:pt x="429" y="277"/>
                  </a:cubicBezTo>
                  <a:cubicBezTo>
                    <a:pt x="429" y="275"/>
                    <a:pt x="430" y="273"/>
                    <a:pt x="432" y="273"/>
                  </a:cubicBezTo>
                  <a:cubicBezTo>
                    <a:pt x="444" y="273"/>
                    <a:pt x="444" y="273"/>
                    <a:pt x="444" y="273"/>
                  </a:cubicBezTo>
                  <a:cubicBezTo>
                    <a:pt x="446" y="273"/>
                    <a:pt x="447" y="275"/>
                    <a:pt x="447" y="277"/>
                  </a:cubicBezTo>
                  <a:lnTo>
                    <a:pt x="447" y="298"/>
                  </a:lnTo>
                  <a:close/>
                  <a:moveTo>
                    <a:pt x="476" y="298"/>
                  </a:moveTo>
                  <a:cubicBezTo>
                    <a:pt x="476" y="300"/>
                    <a:pt x="475" y="302"/>
                    <a:pt x="473" y="302"/>
                  </a:cubicBezTo>
                  <a:cubicBezTo>
                    <a:pt x="461" y="302"/>
                    <a:pt x="461" y="302"/>
                    <a:pt x="461" y="302"/>
                  </a:cubicBezTo>
                  <a:cubicBezTo>
                    <a:pt x="460" y="302"/>
                    <a:pt x="458" y="300"/>
                    <a:pt x="458" y="298"/>
                  </a:cubicBezTo>
                  <a:cubicBezTo>
                    <a:pt x="458" y="277"/>
                    <a:pt x="458" y="277"/>
                    <a:pt x="458" y="277"/>
                  </a:cubicBezTo>
                  <a:cubicBezTo>
                    <a:pt x="458" y="275"/>
                    <a:pt x="460" y="273"/>
                    <a:pt x="461" y="273"/>
                  </a:cubicBezTo>
                  <a:cubicBezTo>
                    <a:pt x="473" y="273"/>
                    <a:pt x="473" y="273"/>
                    <a:pt x="473" y="273"/>
                  </a:cubicBezTo>
                  <a:cubicBezTo>
                    <a:pt x="475" y="273"/>
                    <a:pt x="476" y="275"/>
                    <a:pt x="476" y="277"/>
                  </a:cubicBezTo>
                  <a:lnTo>
                    <a:pt x="476" y="298"/>
                  </a:lnTo>
                  <a:close/>
                  <a:moveTo>
                    <a:pt x="506" y="298"/>
                  </a:moveTo>
                  <a:cubicBezTo>
                    <a:pt x="506" y="300"/>
                    <a:pt x="504" y="302"/>
                    <a:pt x="503" y="302"/>
                  </a:cubicBezTo>
                  <a:cubicBezTo>
                    <a:pt x="491" y="302"/>
                    <a:pt x="491" y="302"/>
                    <a:pt x="491" y="302"/>
                  </a:cubicBezTo>
                  <a:cubicBezTo>
                    <a:pt x="489" y="302"/>
                    <a:pt x="488" y="300"/>
                    <a:pt x="488" y="298"/>
                  </a:cubicBezTo>
                  <a:cubicBezTo>
                    <a:pt x="488" y="277"/>
                    <a:pt x="488" y="277"/>
                    <a:pt x="488" y="277"/>
                  </a:cubicBezTo>
                  <a:cubicBezTo>
                    <a:pt x="488" y="275"/>
                    <a:pt x="489" y="273"/>
                    <a:pt x="491" y="273"/>
                  </a:cubicBezTo>
                  <a:cubicBezTo>
                    <a:pt x="503" y="273"/>
                    <a:pt x="503" y="273"/>
                    <a:pt x="503" y="273"/>
                  </a:cubicBezTo>
                  <a:cubicBezTo>
                    <a:pt x="504" y="273"/>
                    <a:pt x="506" y="275"/>
                    <a:pt x="506" y="277"/>
                  </a:cubicBezTo>
                  <a:lnTo>
                    <a:pt x="506" y="298"/>
                  </a:lnTo>
                  <a:close/>
                  <a:moveTo>
                    <a:pt x="535" y="298"/>
                  </a:moveTo>
                  <a:cubicBezTo>
                    <a:pt x="535" y="300"/>
                    <a:pt x="534" y="302"/>
                    <a:pt x="532" y="302"/>
                  </a:cubicBezTo>
                  <a:cubicBezTo>
                    <a:pt x="520" y="302"/>
                    <a:pt x="520" y="302"/>
                    <a:pt x="520" y="302"/>
                  </a:cubicBezTo>
                  <a:cubicBezTo>
                    <a:pt x="519" y="302"/>
                    <a:pt x="517" y="300"/>
                    <a:pt x="517" y="298"/>
                  </a:cubicBezTo>
                  <a:cubicBezTo>
                    <a:pt x="517" y="277"/>
                    <a:pt x="517" y="277"/>
                    <a:pt x="517" y="277"/>
                  </a:cubicBezTo>
                  <a:cubicBezTo>
                    <a:pt x="517" y="275"/>
                    <a:pt x="519" y="273"/>
                    <a:pt x="520" y="273"/>
                  </a:cubicBezTo>
                  <a:cubicBezTo>
                    <a:pt x="532" y="273"/>
                    <a:pt x="532" y="273"/>
                    <a:pt x="532" y="273"/>
                  </a:cubicBezTo>
                  <a:cubicBezTo>
                    <a:pt x="534" y="273"/>
                    <a:pt x="535" y="275"/>
                    <a:pt x="535" y="277"/>
                  </a:cubicBezTo>
                  <a:lnTo>
                    <a:pt x="535" y="298"/>
                  </a:lnTo>
                  <a:close/>
                  <a:moveTo>
                    <a:pt x="565" y="298"/>
                  </a:moveTo>
                  <a:cubicBezTo>
                    <a:pt x="565" y="300"/>
                    <a:pt x="563" y="302"/>
                    <a:pt x="562" y="302"/>
                  </a:cubicBezTo>
                  <a:cubicBezTo>
                    <a:pt x="550" y="302"/>
                    <a:pt x="550" y="302"/>
                    <a:pt x="550" y="302"/>
                  </a:cubicBezTo>
                  <a:cubicBezTo>
                    <a:pt x="548" y="302"/>
                    <a:pt x="547" y="300"/>
                    <a:pt x="547" y="298"/>
                  </a:cubicBezTo>
                  <a:cubicBezTo>
                    <a:pt x="547" y="277"/>
                    <a:pt x="547" y="277"/>
                    <a:pt x="547" y="277"/>
                  </a:cubicBezTo>
                  <a:cubicBezTo>
                    <a:pt x="547" y="275"/>
                    <a:pt x="548" y="273"/>
                    <a:pt x="550" y="273"/>
                  </a:cubicBezTo>
                  <a:cubicBezTo>
                    <a:pt x="562" y="273"/>
                    <a:pt x="562" y="273"/>
                    <a:pt x="562" y="273"/>
                  </a:cubicBezTo>
                  <a:cubicBezTo>
                    <a:pt x="563" y="273"/>
                    <a:pt x="565" y="275"/>
                    <a:pt x="565" y="277"/>
                  </a:cubicBezTo>
                  <a:lnTo>
                    <a:pt x="565" y="298"/>
                  </a:lnTo>
                  <a:close/>
                  <a:moveTo>
                    <a:pt x="594" y="298"/>
                  </a:moveTo>
                  <a:cubicBezTo>
                    <a:pt x="594" y="300"/>
                    <a:pt x="593" y="302"/>
                    <a:pt x="591" y="302"/>
                  </a:cubicBezTo>
                  <a:cubicBezTo>
                    <a:pt x="579" y="302"/>
                    <a:pt x="579" y="302"/>
                    <a:pt x="579" y="302"/>
                  </a:cubicBezTo>
                  <a:cubicBezTo>
                    <a:pt x="578" y="302"/>
                    <a:pt x="576" y="300"/>
                    <a:pt x="576" y="298"/>
                  </a:cubicBezTo>
                  <a:cubicBezTo>
                    <a:pt x="576" y="277"/>
                    <a:pt x="576" y="277"/>
                    <a:pt x="576" y="277"/>
                  </a:cubicBezTo>
                  <a:cubicBezTo>
                    <a:pt x="576" y="275"/>
                    <a:pt x="578" y="273"/>
                    <a:pt x="579" y="273"/>
                  </a:cubicBezTo>
                  <a:cubicBezTo>
                    <a:pt x="591" y="273"/>
                    <a:pt x="591" y="273"/>
                    <a:pt x="591" y="273"/>
                  </a:cubicBezTo>
                  <a:cubicBezTo>
                    <a:pt x="593" y="273"/>
                    <a:pt x="594" y="275"/>
                    <a:pt x="594" y="277"/>
                  </a:cubicBezTo>
                  <a:lnTo>
                    <a:pt x="594" y="298"/>
                  </a:lnTo>
                  <a:close/>
                  <a:moveTo>
                    <a:pt x="624" y="298"/>
                  </a:moveTo>
                  <a:cubicBezTo>
                    <a:pt x="624" y="300"/>
                    <a:pt x="622" y="302"/>
                    <a:pt x="621" y="302"/>
                  </a:cubicBezTo>
                  <a:cubicBezTo>
                    <a:pt x="609" y="302"/>
                    <a:pt x="609" y="302"/>
                    <a:pt x="609" y="302"/>
                  </a:cubicBezTo>
                  <a:cubicBezTo>
                    <a:pt x="607" y="302"/>
                    <a:pt x="606" y="300"/>
                    <a:pt x="606" y="298"/>
                  </a:cubicBezTo>
                  <a:cubicBezTo>
                    <a:pt x="606" y="277"/>
                    <a:pt x="606" y="277"/>
                    <a:pt x="606" y="277"/>
                  </a:cubicBezTo>
                  <a:cubicBezTo>
                    <a:pt x="606" y="275"/>
                    <a:pt x="607" y="273"/>
                    <a:pt x="609" y="273"/>
                  </a:cubicBezTo>
                  <a:cubicBezTo>
                    <a:pt x="621" y="273"/>
                    <a:pt x="621" y="273"/>
                    <a:pt x="621" y="273"/>
                  </a:cubicBezTo>
                  <a:cubicBezTo>
                    <a:pt x="622" y="273"/>
                    <a:pt x="624" y="275"/>
                    <a:pt x="624" y="277"/>
                  </a:cubicBezTo>
                  <a:lnTo>
                    <a:pt x="624" y="298"/>
                  </a:lnTo>
                  <a:close/>
                  <a:moveTo>
                    <a:pt x="653" y="298"/>
                  </a:moveTo>
                  <a:cubicBezTo>
                    <a:pt x="653" y="300"/>
                    <a:pt x="652" y="302"/>
                    <a:pt x="650" y="302"/>
                  </a:cubicBezTo>
                  <a:cubicBezTo>
                    <a:pt x="638" y="302"/>
                    <a:pt x="638" y="302"/>
                    <a:pt x="638" y="302"/>
                  </a:cubicBezTo>
                  <a:cubicBezTo>
                    <a:pt x="636" y="302"/>
                    <a:pt x="635" y="300"/>
                    <a:pt x="635" y="298"/>
                  </a:cubicBezTo>
                  <a:cubicBezTo>
                    <a:pt x="635" y="277"/>
                    <a:pt x="635" y="277"/>
                    <a:pt x="635" y="277"/>
                  </a:cubicBezTo>
                  <a:cubicBezTo>
                    <a:pt x="635" y="275"/>
                    <a:pt x="636" y="273"/>
                    <a:pt x="638" y="273"/>
                  </a:cubicBezTo>
                  <a:cubicBezTo>
                    <a:pt x="650" y="273"/>
                    <a:pt x="650" y="273"/>
                    <a:pt x="650" y="273"/>
                  </a:cubicBezTo>
                  <a:cubicBezTo>
                    <a:pt x="652" y="273"/>
                    <a:pt x="653" y="275"/>
                    <a:pt x="653" y="277"/>
                  </a:cubicBezTo>
                  <a:lnTo>
                    <a:pt x="653" y="298"/>
                  </a:lnTo>
                  <a:close/>
                  <a:moveTo>
                    <a:pt x="657" y="251"/>
                  </a:moveTo>
                  <a:cubicBezTo>
                    <a:pt x="657" y="257"/>
                    <a:pt x="652" y="262"/>
                    <a:pt x="646" y="262"/>
                  </a:cubicBezTo>
                  <a:cubicBezTo>
                    <a:pt x="646" y="262"/>
                    <a:pt x="646" y="262"/>
                    <a:pt x="384" y="262"/>
                  </a:cubicBezTo>
                  <a:cubicBezTo>
                    <a:pt x="378" y="262"/>
                    <a:pt x="374" y="257"/>
                    <a:pt x="374" y="251"/>
                  </a:cubicBezTo>
                  <a:cubicBezTo>
                    <a:pt x="374" y="251"/>
                    <a:pt x="374" y="251"/>
                    <a:pt x="374" y="59"/>
                  </a:cubicBezTo>
                  <a:cubicBezTo>
                    <a:pt x="374" y="53"/>
                    <a:pt x="378" y="49"/>
                    <a:pt x="384" y="49"/>
                  </a:cubicBezTo>
                  <a:cubicBezTo>
                    <a:pt x="384" y="49"/>
                    <a:pt x="384" y="49"/>
                    <a:pt x="646" y="49"/>
                  </a:cubicBezTo>
                  <a:cubicBezTo>
                    <a:pt x="652" y="49"/>
                    <a:pt x="657" y="53"/>
                    <a:pt x="657" y="59"/>
                  </a:cubicBezTo>
                  <a:cubicBezTo>
                    <a:pt x="657" y="59"/>
                    <a:pt x="657" y="59"/>
                    <a:pt x="657" y="251"/>
                  </a:cubicBezTo>
                  <a:close/>
                  <a:moveTo>
                    <a:pt x="683" y="298"/>
                  </a:moveTo>
                  <a:cubicBezTo>
                    <a:pt x="683" y="300"/>
                    <a:pt x="681" y="302"/>
                    <a:pt x="680" y="302"/>
                  </a:cubicBezTo>
                  <a:cubicBezTo>
                    <a:pt x="668" y="302"/>
                    <a:pt x="668" y="302"/>
                    <a:pt x="668" y="302"/>
                  </a:cubicBezTo>
                  <a:cubicBezTo>
                    <a:pt x="666" y="302"/>
                    <a:pt x="665" y="300"/>
                    <a:pt x="665" y="298"/>
                  </a:cubicBezTo>
                  <a:cubicBezTo>
                    <a:pt x="665" y="277"/>
                    <a:pt x="665" y="277"/>
                    <a:pt x="665" y="277"/>
                  </a:cubicBezTo>
                  <a:cubicBezTo>
                    <a:pt x="665" y="275"/>
                    <a:pt x="666" y="273"/>
                    <a:pt x="668" y="273"/>
                  </a:cubicBezTo>
                  <a:cubicBezTo>
                    <a:pt x="680" y="273"/>
                    <a:pt x="680" y="273"/>
                    <a:pt x="680" y="273"/>
                  </a:cubicBezTo>
                  <a:cubicBezTo>
                    <a:pt x="681" y="273"/>
                    <a:pt x="683" y="275"/>
                    <a:pt x="683" y="277"/>
                  </a:cubicBezTo>
                  <a:lnTo>
                    <a:pt x="683" y="298"/>
                  </a:lnTo>
                  <a:close/>
                  <a:moveTo>
                    <a:pt x="683" y="33"/>
                  </a:moveTo>
                  <a:cubicBezTo>
                    <a:pt x="683" y="35"/>
                    <a:pt x="681" y="37"/>
                    <a:pt x="680" y="37"/>
                  </a:cubicBezTo>
                  <a:cubicBezTo>
                    <a:pt x="668" y="37"/>
                    <a:pt x="668" y="37"/>
                    <a:pt x="668" y="37"/>
                  </a:cubicBezTo>
                  <a:cubicBezTo>
                    <a:pt x="666" y="37"/>
                    <a:pt x="665" y="35"/>
                    <a:pt x="665" y="33"/>
                  </a:cubicBezTo>
                  <a:cubicBezTo>
                    <a:pt x="665" y="12"/>
                    <a:pt x="665" y="12"/>
                    <a:pt x="665" y="12"/>
                  </a:cubicBezTo>
                  <a:cubicBezTo>
                    <a:pt x="665" y="10"/>
                    <a:pt x="666" y="8"/>
                    <a:pt x="668" y="8"/>
                  </a:cubicBezTo>
                  <a:cubicBezTo>
                    <a:pt x="680" y="8"/>
                    <a:pt x="680" y="8"/>
                    <a:pt x="680" y="8"/>
                  </a:cubicBezTo>
                  <a:cubicBezTo>
                    <a:pt x="681" y="8"/>
                    <a:pt x="683" y="10"/>
                    <a:pt x="683" y="12"/>
                  </a:cubicBezTo>
                  <a:lnTo>
                    <a:pt x="683" y="33"/>
                  </a:lnTo>
                  <a:close/>
                  <a:moveTo>
                    <a:pt x="712" y="298"/>
                  </a:moveTo>
                  <a:cubicBezTo>
                    <a:pt x="712" y="300"/>
                    <a:pt x="711" y="302"/>
                    <a:pt x="709" y="302"/>
                  </a:cubicBezTo>
                  <a:cubicBezTo>
                    <a:pt x="697" y="302"/>
                    <a:pt x="697" y="302"/>
                    <a:pt x="697" y="302"/>
                  </a:cubicBezTo>
                  <a:cubicBezTo>
                    <a:pt x="695" y="302"/>
                    <a:pt x="694" y="300"/>
                    <a:pt x="694" y="298"/>
                  </a:cubicBezTo>
                  <a:cubicBezTo>
                    <a:pt x="694" y="277"/>
                    <a:pt x="694" y="277"/>
                    <a:pt x="694" y="277"/>
                  </a:cubicBezTo>
                  <a:cubicBezTo>
                    <a:pt x="694" y="275"/>
                    <a:pt x="695" y="273"/>
                    <a:pt x="697" y="273"/>
                  </a:cubicBezTo>
                  <a:cubicBezTo>
                    <a:pt x="709" y="273"/>
                    <a:pt x="709" y="273"/>
                    <a:pt x="709" y="273"/>
                  </a:cubicBezTo>
                  <a:cubicBezTo>
                    <a:pt x="711" y="273"/>
                    <a:pt x="712" y="275"/>
                    <a:pt x="712" y="277"/>
                  </a:cubicBezTo>
                  <a:lnTo>
                    <a:pt x="712" y="298"/>
                  </a:lnTo>
                  <a:close/>
                  <a:moveTo>
                    <a:pt x="742" y="298"/>
                  </a:moveTo>
                  <a:cubicBezTo>
                    <a:pt x="742" y="300"/>
                    <a:pt x="740" y="302"/>
                    <a:pt x="739" y="302"/>
                  </a:cubicBezTo>
                  <a:cubicBezTo>
                    <a:pt x="727" y="302"/>
                    <a:pt x="727" y="302"/>
                    <a:pt x="727" y="302"/>
                  </a:cubicBezTo>
                  <a:cubicBezTo>
                    <a:pt x="725" y="302"/>
                    <a:pt x="724" y="300"/>
                    <a:pt x="724" y="298"/>
                  </a:cubicBezTo>
                  <a:cubicBezTo>
                    <a:pt x="724" y="277"/>
                    <a:pt x="724" y="277"/>
                    <a:pt x="724" y="277"/>
                  </a:cubicBezTo>
                  <a:cubicBezTo>
                    <a:pt x="724" y="275"/>
                    <a:pt x="725" y="273"/>
                    <a:pt x="727" y="273"/>
                  </a:cubicBezTo>
                  <a:cubicBezTo>
                    <a:pt x="739" y="273"/>
                    <a:pt x="739" y="273"/>
                    <a:pt x="739" y="273"/>
                  </a:cubicBezTo>
                  <a:cubicBezTo>
                    <a:pt x="740" y="273"/>
                    <a:pt x="742" y="275"/>
                    <a:pt x="742" y="277"/>
                  </a:cubicBezTo>
                  <a:lnTo>
                    <a:pt x="742" y="298"/>
                  </a:lnTo>
                  <a:close/>
                  <a:moveTo>
                    <a:pt x="771" y="298"/>
                  </a:moveTo>
                  <a:cubicBezTo>
                    <a:pt x="771" y="300"/>
                    <a:pt x="770" y="302"/>
                    <a:pt x="768" y="302"/>
                  </a:cubicBezTo>
                  <a:cubicBezTo>
                    <a:pt x="756" y="302"/>
                    <a:pt x="756" y="302"/>
                    <a:pt x="756" y="302"/>
                  </a:cubicBezTo>
                  <a:cubicBezTo>
                    <a:pt x="754" y="302"/>
                    <a:pt x="753" y="300"/>
                    <a:pt x="753" y="298"/>
                  </a:cubicBezTo>
                  <a:cubicBezTo>
                    <a:pt x="753" y="277"/>
                    <a:pt x="753" y="277"/>
                    <a:pt x="753" y="277"/>
                  </a:cubicBezTo>
                  <a:cubicBezTo>
                    <a:pt x="753" y="275"/>
                    <a:pt x="754" y="273"/>
                    <a:pt x="756" y="273"/>
                  </a:cubicBezTo>
                  <a:cubicBezTo>
                    <a:pt x="768" y="273"/>
                    <a:pt x="768" y="273"/>
                    <a:pt x="768" y="273"/>
                  </a:cubicBezTo>
                  <a:cubicBezTo>
                    <a:pt x="770" y="273"/>
                    <a:pt x="771" y="275"/>
                    <a:pt x="771" y="277"/>
                  </a:cubicBezTo>
                  <a:lnTo>
                    <a:pt x="771" y="298"/>
                  </a:lnTo>
                  <a:close/>
                  <a:moveTo>
                    <a:pt x="801" y="298"/>
                  </a:moveTo>
                  <a:cubicBezTo>
                    <a:pt x="801" y="300"/>
                    <a:pt x="799" y="302"/>
                    <a:pt x="798" y="302"/>
                  </a:cubicBezTo>
                  <a:cubicBezTo>
                    <a:pt x="786" y="302"/>
                    <a:pt x="786" y="302"/>
                    <a:pt x="786" y="302"/>
                  </a:cubicBezTo>
                  <a:cubicBezTo>
                    <a:pt x="784" y="302"/>
                    <a:pt x="782" y="300"/>
                    <a:pt x="782" y="298"/>
                  </a:cubicBezTo>
                  <a:cubicBezTo>
                    <a:pt x="782" y="277"/>
                    <a:pt x="782" y="277"/>
                    <a:pt x="782" y="277"/>
                  </a:cubicBezTo>
                  <a:cubicBezTo>
                    <a:pt x="782" y="275"/>
                    <a:pt x="784" y="273"/>
                    <a:pt x="786" y="273"/>
                  </a:cubicBezTo>
                  <a:cubicBezTo>
                    <a:pt x="798" y="273"/>
                    <a:pt x="798" y="273"/>
                    <a:pt x="798" y="273"/>
                  </a:cubicBezTo>
                  <a:cubicBezTo>
                    <a:pt x="799" y="273"/>
                    <a:pt x="801" y="275"/>
                    <a:pt x="801" y="277"/>
                  </a:cubicBezTo>
                  <a:lnTo>
                    <a:pt x="801" y="298"/>
                  </a:lnTo>
                  <a:close/>
                  <a:moveTo>
                    <a:pt x="830" y="298"/>
                  </a:moveTo>
                  <a:cubicBezTo>
                    <a:pt x="830" y="300"/>
                    <a:pt x="829" y="302"/>
                    <a:pt x="827" y="302"/>
                  </a:cubicBezTo>
                  <a:cubicBezTo>
                    <a:pt x="815" y="302"/>
                    <a:pt x="815" y="302"/>
                    <a:pt x="815" y="302"/>
                  </a:cubicBezTo>
                  <a:cubicBezTo>
                    <a:pt x="813" y="302"/>
                    <a:pt x="812" y="300"/>
                    <a:pt x="812" y="298"/>
                  </a:cubicBezTo>
                  <a:cubicBezTo>
                    <a:pt x="812" y="277"/>
                    <a:pt x="812" y="277"/>
                    <a:pt x="812" y="277"/>
                  </a:cubicBezTo>
                  <a:cubicBezTo>
                    <a:pt x="812" y="275"/>
                    <a:pt x="813" y="273"/>
                    <a:pt x="815" y="273"/>
                  </a:cubicBezTo>
                  <a:cubicBezTo>
                    <a:pt x="827" y="273"/>
                    <a:pt x="827" y="273"/>
                    <a:pt x="827" y="273"/>
                  </a:cubicBezTo>
                  <a:cubicBezTo>
                    <a:pt x="829" y="273"/>
                    <a:pt x="830" y="275"/>
                    <a:pt x="830" y="277"/>
                  </a:cubicBezTo>
                  <a:lnTo>
                    <a:pt x="830" y="298"/>
                  </a:lnTo>
                  <a:close/>
                  <a:moveTo>
                    <a:pt x="860" y="298"/>
                  </a:moveTo>
                  <a:cubicBezTo>
                    <a:pt x="860" y="300"/>
                    <a:pt x="858" y="302"/>
                    <a:pt x="857" y="302"/>
                  </a:cubicBezTo>
                  <a:cubicBezTo>
                    <a:pt x="844" y="302"/>
                    <a:pt x="844" y="302"/>
                    <a:pt x="844" y="302"/>
                  </a:cubicBezTo>
                  <a:cubicBezTo>
                    <a:pt x="843" y="302"/>
                    <a:pt x="841" y="300"/>
                    <a:pt x="841" y="298"/>
                  </a:cubicBezTo>
                  <a:cubicBezTo>
                    <a:pt x="841" y="277"/>
                    <a:pt x="841" y="277"/>
                    <a:pt x="841" y="277"/>
                  </a:cubicBezTo>
                  <a:cubicBezTo>
                    <a:pt x="841" y="275"/>
                    <a:pt x="843" y="273"/>
                    <a:pt x="844" y="273"/>
                  </a:cubicBezTo>
                  <a:cubicBezTo>
                    <a:pt x="857" y="273"/>
                    <a:pt x="857" y="273"/>
                    <a:pt x="857" y="273"/>
                  </a:cubicBezTo>
                  <a:cubicBezTo>
                    <a:pt x="858" y="273"/>
                    <a:pt x="860" y="275"/>
                    <a:pt x="860" y="277"/>
                  </a:cubicBezTo>
                  <a:lnTo>
                    <a:pt x="860" y="298"/>
                  </a:lnTo>
                  <a:close/>
                  <a:moveTo>
                    <a:pt x="889" y="298"/>
                  </a:moveTo>
                  <a:cubicBezTo>
                    <a:pt x="889" y="300"/>
                    <a:pt x="888" y="302"/>
                    <a:pt x="886" y="302"/>
                  </a:cubicBezTo>
                  <a:cubicBezTo>
                    <a:pt x="874" y="302"/>
                    <a:pt x="874" y="302"/>
                    <a:pt x="874" y="302"/>
                  </a:cubicBezTo>
                  <a:cubicBezTo>
                    <a:pt x="872" y="302"/>
                    <a:pt x="871" y="300"/>
                    <a:pt x="871" y="298"/>
                  </a:cubicBezTo>
                  <a:cubicBezTo>
                    <a:pt x="871" y="277"/>
                    <a:pt x="871" y="277"/>
                    <a:pt x="871" y="277"/>
                  </a:cubicBezTo>
                  <a:cubicBezTo>
                    <a:pt x="871" y="275"/>
                    <a:pt x="872" y="273"/>
                    <a:pt x="874" y="273"/>
                  </a:cubicBezTo>
                  <a:cubicBezTo>
                    <a:pt x="886" y="273"/>
                    <a:pt x="886" y="273"/>
                    <a:pt x="886" y="273"/>
                  </a:cubicBezTo>
                  <a:cubicBezTo>
                    <a:pt x="888" y="273"/>
                    <a:pt x="889" y="275"/>
                    <a:pt x="889" y="277"/>
                  </a:cubicBezTo>
                  <a:lnTo>
                    <a:pt x="889" y="298"/>
                  </a:lnTo>
                  <a:close/>
                  <a:moveTo>
                    <a:pt x="919" y="298"/>
                  </a:moveTo>
                  <a:cubicBezTo>
                    <a:pt x="919" y="300"/>
                    <a:pt x="917" y="302"/>
                    <a:pt x="915" y="302"/>
                  </a:cubicBezTo>
                  <a:cubicBezTo>
                    <a:pt x="903" y="302"/>
                    <a:pt x="903" y="302"/>
                    <a:pt x="903" y="302"/>
                  </a:cubicBezTo>
                  <a:cubicBezTo>
                    <a:pt x="902" y="302"/>
                    <a:pt x="900" y="300"/>
                    <a:pt x="900" y="298"/>
                  </a:cubicBezTo>
                  <a:cubicBezTo>
                    <a:pt x="900" y="277"/>
                    <a:pt x="900" y="277"/>
                    <a:pt x="900" y="277"/>
                  </a:cubicBezTo>
                  <a:cubicBezTo>
                    <a:pt x="900" y="275"/>
                    <a:pt x="902" y="273"/>
                    <a:pt x="903" y="273"/>
                  </a:cubicBezTo>
                  <a:cubicBezTo>
                    <a:pt x="915" y="273"/>
                    <a:pt x="915" y="273"/>
                    <a:pt x="915" y="273"/>
                  </a:cubicBezTo>
                  <a:cubicBezTo>
                    <a:pt x="917" y="273"/>
                    <a:pt x="919" y="275"/>
                    <a:pt x="919" y="277"/>
                  </a:cubicBezTo>
                  <a:lnTo>
                    <a:pt x="919" y="298"/>
                  </a:lnTo>
                  <a:close/>
                  <a:moveTo>
                    <a:pt x="948" y="298"/>
                  </a:moveTo>
                  <a:cubicBezTo>
                    <a:pt x="948" y="300"/>
                    <a:pt x="947" y="302"/>
                    <a:pt x="945" y="302"/>
                  </a:cubicBezTo>
                  <a:cubicBezTo>
                    <a:pt x="933" y="302"/>
                    <a:pt x="933" y="302"/>
                    <a:pt x="933" y="302"/>
                  </a:cubicBezTo>
                  <a:cubicBezTo>
                    <a:pt x="931" y="302"/>
                    <a:pt x="930" y="300"/>
                    <a:pt x="930" y="298"/>
                  </a:cubicBezTo>
                  <a:cubicBezTo>
                    <a:pt x="930" y="277"/>
                    <a:pt x="930" y="277"/>
                    <a:pt x="930" y="277"/>
                  </a:cubicBezTo>
                  <a:cubicBezTo>
                    <a:pt x="930" y="275"/>
                    <a:pt x="931" y="273"/>
                    <a:pt x="933" y="273"/>
                  </a:cubicBezTo>
                  <a:cubicBezTo>
                    <a:pt x="945" y="273"/>
                    <a:pt x="945" y="273"/>
                    <a:pt x="945" y="273"/>
                  </a:cubicBezTo>
                  <a:cubicBezTo>
                    <a:pt x="947" y="273"/>
                    <a:pt x="948" y="275"/>
                    <a:pt x="948" y="277"/>
                  </a:cubicBezTo>
                  <a:lnTo>
                    <a:pt x="948" y="298"/>
                  </a:lnTo>
                  <a:close/>
                  <a:moveTo>
                    <a:pt x="977" y="298"/>
                  </a:moveTo>
                  <a:cubicBezTo>
                    <a:pt x="977" y="300"/>
                    <a:pt x="976" y="302"/>
                    <a:pt x="974" y="302"/>
                  </a:cubicBezTo>
                  <a:cubicBezTo>
                    <a:pt x="962" y="302"/>
                    <a:pt x="962" y="302"/>
                    <a:pt x="962" y="302"/>
                  </a:cubicBezTo>
                  <a:cubicBezTo>
                    <a:pt x="961" y="302"/>
                    <a:pt x="959" y="300"/>
                    <a:pt x="959" y="298"/>
                  </a:cubicBezTo>
                  <a:cubicBezTo>
                    <a:pt x="959" y="277"/>
                    <a:pt x="959" y="277"/>
                    <a:pt x="959" y="277"/>
                  </a:cubicBezTo>
                  <a:cubicBezTo>
                    <a:pt x="959" y="275"/>
                    <a:pt x="961" y="273"/>
                    <a:pt x="962" y="273"/>
                  </a:cubicBezTo>
                  <a:cubicBezTo>
                    <a:pt x="974" y="273"/>
                    <a:pt x="974" y="273"/>
                    <a:pt x="974" y="273"/>
                  </a:cubicBezTo>
                  <a:cubicBezTo>
                    <a:pt x="976" y="273"/>
                    <a:pt x="977" y="275"/>
                    <a:pt x="977" y="277"/>
                  </a:cubicBezTo>
                  <a:lnTo>
                    <a:pt x="977" y="298"/>
                  </a:lnTo>
                  <a:close/>
                  <a:moveTo>
                    <a:pt x="986" y="251"/>
                  </a:moveTo>
                  <a:cubicBezTo>
                    <a:pt x="986" y="257"/>
                    <a:pt x="981" y="262"/>
                    <a:pt x="975" y="262"/>
                  </a:cubicBezTo>
                  <a:cubicBezTo>
                    <a:pt x="975" y="262"/>
                    <a:pt x="975" y="262"/>
                    <a:pt x="713" y="262"/>
                  </a:cubicBezTo>
                  <a:cubicBezTo>
                    <a:pt x="707" y="262"/>
                    <a:pt x="702" y="257"/>
                    <a:pt x="702" y="251"/>
                  </a:cubicBezTo>
                  <a:cubicBezTo>
                    <a:pt x="702" y="251"/>
                    <a:pt x="702" y="251"/>
                    <a:pt x="702" y="59"/>
                  </a:cubicBezTo>
                  <a:cubicBezTo>
                    <a:pt x="702" y="53"/>
                    <a:pt x="707" y="49"/>
                    <a:pt x="713" y="49"/>
                  </a:cubicBezTo>
                  <a:cubicBezTo>
                    <a:pt x="713" y="49"/>
                    <a:pt x="713" y="49"/>
                    <a:pt x="975" y="49"/>
                  </a:cubicBezTo>
                  <a:cubicBezTo>
                    <a:pt x="981" y="49"/>
                    <a:pt x="986" y="53"/>
                    <a:pt x="986" y="59"/>
                  </a:cubicBezTo>
                  <a:cubicBezTo>
                    <a:pt x="986" y="59"/>
                    <a:pt x="986" y="59"/>
                    <a:pt x="986" y="251"/>
                  </a:cubicBezTo>
                  <a:close/>
                  <a:moveTo>
                    <a:pt x="1007" y="298"/>
                  </a:moveTo>
                  <a:cubicBezTo>
                    <a:pt x="1007" y="300"/>
                    <a:pt x="1006" y="302"/>
                    <a:pt x="1004" y="302"/>
                  </a:cubicBezTo>
                  <a:cubicBezTo>
                    <a:pt x="992" y="302"/>
                    <a:pt x="992" y="302"/>
                    <a:pt x="992" y="302"/>
                  </a:cubicBezTo>
                  <a:cubicBezTo>
                    <a:pt x="990" y="302"/>
                    <a:pt x="989" y="300"/>
                    <a:pt x="989" y="298"/>
                  </a:cubicBezTo>
                  <a:cubicBezTo>
                    <a:pt x="989" y="277"/>
                    <a:pt x="989" y="277"/>
                    <a:pt x="989" y="277"/>
                  </a:cubicBezTo>
                  <a:cubicBezTo>
                    <a:pt x="989" y="275"/>
                    <a:pt x="990" y="273"/>
                    <a:pt x="992" y="273"/>
                  </a:cubicBezTo>
                  <a:cubicBezTo>
                    <a:pt x="1004" y="273"/>
                    <a:pt x="1004" y="273"/>
                    <a:pt x="1004" y="273"/>
                  </a:cubicBezTo>
                  <a:cubicBezTo>
                    <a:pt x="1006" y="273"/>
                    <a:pt x="1007" y="275"/>
                    <a:pt x="1007" y="277"/>
                  </a:cubicBezTo>
                  <a:lnTo>
                    <a:pt x="1007" y="298"/>
                  </a:lnTo>
                  <a:close/>
                  <a:moveTo>
                    <a:pt x="1007" y="33"/>
                  </a:moveTo>
                  <a:cubicBezTo>
                    <a:pt x="1007" y="35"/>
                    <a:pt x="1006" y="37"/>
                    <a:pt x="1004" y="37"/>
                  </a:cubicBezTo>
                  <a:cubicBezTo>
                    <a:pt x="992" y="37"/>
                    <a:pt x="992" y="37"/>
                    <a:pt x="992" y="37"/>
                  </a:cubicBezTo>
                  <a:cubicBezTo>
                    <a:pt x="990" y="37"/>
                    <a:pt x="989" y="35"/>
                    <a:pt x="989" y="33"/>
                  </a:cubicBezTo>
                  <a:cubicBezTo>
                    <a:pt x="989" y="12"/>
                    <a:pt x="989" y="12"/>
                    <a:pt x="989" y="12"/>
                  </a:cubicBezTo>
                  <a:cubicBezTo>
                    <a:pt x="989" y="10"/>
                    <a:pt x="990" y="8"/>
                    <a:pt x="992" y="8"/>
                  </a:cubicBezTo>
                  <a:cubicBezTo>
                    <a:pt x="1004" y="8"/>
                    <a:pt x="1004" y="8"/>
                    <a:pt x="1004" y="8"/>
                  </a:cubicBezTo>
                  <a:cubicBezTo>
                    <a:pt x="1006" y="8"/>
                    <a:pt x="1007" y="10"/>
                    <a:pt x="1007" y="12"/>
                  </a:cubicBezTo>
                  <a:lnTo>
                    <a:pt x="1007" y="33"/>
                  </a:lnTo>
                  <a:close/>
                  <a:moveTo>
                    <a:pt x="1036" y="298"/>
                  </a:moveTo>
                  <a:cubicBezTo>
                    <a:pt x="1036" y="300"/>
                    <a:pt x="1035" y="302"/>
                    <a:pt x="1033" y="302"/>
                  </a:cubicBezTo>
                  <a:cubicBezTo>
                    <a:pt x="1021" y="302"/>
                    <a:pt x="1021" y="302"/>
                    <a:pt x="1021" y="302"/>
                  </a:cubicBezTo>
                  <a:cubicBezTo>
                    <a:pt x="1020" y="302"/>
                    <a:pt x="1018" y="300"/>
                    <a:pt x="1018" y="298"/>
                  </a:cubicBezTo>
                  <a:cubicBezTo>
                    <a:pt x="1018" y="277"/>
                    <a:pt x="1018" y="277"/>
                    <a:pt x="1018" y="277"/>
                  </a:cubicBezTo>
                  <a:cubicBezTo>
                    <a:pt x="1018" y="275"/>
                    <a:pt x="1020" y="273"/>
                    <a:pt x="1021" y="273"/>
                  </a:cubicBezTo>
                  <a:cubicBezTo>
                    <a:pt x="1033" y="273"/>
                    <a:pt x="1033" y="273"/>
                    <a:pt x="1033" y="273"/>
                  </a:cubicBezTo>
                  <a:cubicBezTo>
                    <a:pt x="1035" y="273"/>
                    <a:pt x="1036" y="275"/>
                    <a:pt x="1036" y="277"/>
                  </a:cubicBezTo>
                  <a:lnTo>
                    <a:pt x="1036" y="298"/>
                  </a:lnTo>
                  <a:close/>
                  <a:moveTo>
                    <a:pt x="1066" y="298"/>
                  </a:moveTo>
                  <a:cubicBezTo>
                    <a:pt x="1066" y="300"/>
                    <a:pt x="1065" y="302"/>
                    <a:pt x="1063" y="302"/>
                  </a:cubicBezTo>
                  <a:cubicBezTo>
                    <a:pt x="1051" y="302"/>
                    <a:pt x="1051" y="302"/>
                    <a:pt x="1051" y="302"/>
                  </a:cubicBezTo>
                  <a:cubicBezTo>
                    <a:pt x="1049" y="302"/>
                    <a:pt x="1048" y="300"/>
                    <a:pt x="1048" y="298"/>
                  </a:cubicBezTo>
                  <a:cubicBezTo>
                    <a:pt x="1048" y="277"/>
                    <a:pt x="1048" y="277"/>
                    <a:pt x="1048" y="277"/>
                  </a:cubicBezTo>
                  <a:cubicBezTo>
                    <a:pt x="1048" y="275"/>
                    <a:pt x="1049" y="273"/>
                    <a:pt x="1051" y="273"/>
                  </a:cubicBezTo>
                  <a:cubicBezTo>
                    <a:pt x="1063" y="273"/>
                    <a:pt x="1063" y="273"/>
                    <a:pt x="1063" y="273"/>
                  </a:cubicBezTo>
                  <a:cubicBezTo>
                    <a:pt x="1065" y="273"/>
                    <a:pt x="1066" y="275"/>
                    <a:pt x="1066" y="277"/>
                  </a:cubicBezTo>
                  <a:lnTo>
                    <a:pt x="1066" y="298"/>
                  </a:lnTo>
                  <a:close/>
                  <a:moveTo>
                    <a:pt x="1095" y="298"/>
                  </a:moveTo>
                  <a:cubicBezTo>
                    <a:pt x="1095" y="300"/>
                    <a:pt x="1094" y="302"/>
                    <a:pt x="1092" y="302"/>
                  </a:cubicBezTo>
                  <a:cubicBezTo>
                    <a:pt x="1080" y="302"/>
                    <a:pt x="1080" y="302"/>
                    <a:pt x="1080" y="302"/>
                  </a:cubicBezTo>
                  <a:cubicBezTo>
                    <a:pt x="1079" y="302"/>
                    <a:pt x="1077" y="300"/>
                    <a:pt x="1077" y="298"/>
                  </a:cubicBezTo>
                  <a:cubicBezTo>
                    <a:pt x="1077" y="277"/>
                    <a:pt x="1077" y="277"/>
                    <a:pt x="1077" y="277"/>
                  </a:cubicBezTo>
                  <a:cubicBezTo>
                    <a:pt x="1077" y="275"/>
                    <a:pt x="1079" y="273"/>
                    <a:pt x="1080" y="273"/>
                  </a:cubicBezTo>
                  <a:cubicBezTo>
                    <a:pt x="1092" y="273"/>
                    <a:pt x="1092" y="273"/>
                    <a:pt x="1092" y="273"/>
                  </a:cubicBezTo>
                  <a:cubicBezTo>
                    <a:pt x="1094" y="273"/>
                    <a:pt x="1095" y="275"/>
                    <a:pt x="1095" y="277"/>
                  </a:cubicBezTo>
                  <a:lnTo>
                    <a:pt x="1095" y="298"/>
                  </a:lnTo>
                  <a:close/>
                  <a:moveTo>
                    <a:pt x="1125" y="298"/>
                  </a:moveTo>
                  <a:cubicBezTo>
                    <a:pt x="1125" y="300"/>
                    <a:pt x="1123" y="302"/>
                    <a:pt x="1122" y="302"/>
                  </a:cubicBezTo>
                  <a:cubicBezTo>
                    <a:pt x="1110" y="302"/>
                    <a:pt x="1110" y="302"/>
                    <a:pt x="1110" y="302"/>
                  </a:cubicBezTo>
                  <a:cubicBezTo>
                    <a:pt x="1108" y="302"/>
                    <a:pt x="1107" y="300"/>
                    <a:pt x="1107" y="298"/>
                  </a:cubicBezTo>
                  <a:cubicBezTo>
                    <a:pt x="1107" y="277"/>
                    <a:pt x="1107" y="277"/>
                    <a:pt x="1107" y="277"/>
                  </a:cubicBezTo>
                  <a:cubicBezTo>
                    <a:pt x="1107" y="275"/>
                    <a:pt x="1108" y="273"/>
                    <a:pt x="1110" y="273"/>
                  </a:cubicBezTo>
                  <a:cubicBezTo>
                    <a:pt x="1122" y="273"/>
                    <a:pt x="1122" y="273"/>
                    <a:pt x="1122" y="273"/>
                  </a:cubicBezTo>
                  <a:cubicBezTo>
                    <a:pt x="1123" y="273"/>
                    <a:pt x="1125" y="275"/>
                    <a:pt x="1125" y="277"/>
                  </a:cubicBezTo>
                  <a:lnTo>
                    <a:pt x="1125" y="298"/>
                  </a:lnTo>
                  <a:close/>
                  <a:moveTo>
                    <a:pt x="1154" y="298"/>
                  </a:moveTo>
                  <a:cubicBezTo>
                    <a:pt x="1154" y="300"/>
                    <a:pt x="1153" y="302"/>
                    <a:pt x="1151" y="302"/>
                  </a:cubicBezTo>
                  <a:cubicBezTo>
                    <a:pt x="1139" y="302"/>
                    <a:pt x="1139" y="302"/>
                    <a:pt x="1139" y="302"/>
                  </a:cubicBezTo>
                  <a:cubicBezTo>
                    <a:pt x="1138" y="302"/>
                    <a:pt x="1136" y="300"/>
                    <a:pt x="1136" y="298"/>
                  </a:cubicBezTo>
                  <a:cubicBezTo>
                    <a:pt x="1136" y="277"/>
                    <a:pt x="1136" y="277"/>
                    <a:pt x="1136" y="277"/>
                  </a:cubicBezTo>
                  <a:cubicBezTo>
                    <a:pt x="1136" y="275"/>
                    <a:pt x="1138" y="273"/>
                    <a:pt x="1139" y="273"/>
                  </a:cubicBezTo>
                  <a:cubicBezTo>
                    <a:pt x="1151" y="273"/>
                    <a:pt x="1151" y="273"/>
                    <a:pt x="1151" y="273"/>
                  </a:cubicBezTo>
                  <a:cubicBezTo>
                    <a:pt x="1153" y="273"/>
                    <a:pt x="1154" y="275"/>
                    <a:pt x="1154" y="277"/>
                  </a:cubicBezTo>
                  <a:lnTo>
                    <a:pt x="1154" y="298"/>
                  </a:lnTo>
                  <a:close/>
                  <a:moveTo>
                    <a:pt x="1184" y="298"/>
                  </a:moveTo>
                  <a:cubicBezTo>
                    <a:pt x="1184" y="300"/>
                    <a:pt x="1182" y="302"/>
                    <a:pt x="1181" y="302"/>
                  </a:cubicBezTo>
                  <a:cubicBezTo>
                    <a:pt x="1169" y="302"/>
                    <a:pt x="1169" y="302"/>
                    <a:pt x="1169" y="302"/>
                  </a:cubicBezTo>
                  <a:cubicBezTo>
                    <a:pt x="1167" y="302"/>
                    <a:pt x="1166" y="300"/>
                    <a:pt x="1166" y="298"/>
                  </a:cubicBezTo>
                  <a:cubicBezTo>
                    <a:pt x="1166" y="277"/>
                    <a:pt x="1166" y="277"/>
                    <a:pt x="1166" y="277"/>
                  </a:cubicBezTo>
                  <a:cubicBezTo>
                    <a:pt x="1166" y="275"/>
                    <a:pt x="1167" y="273"/>
                    <a:pt x="1169" y="273"/>
                  </a:cubicBezTo>
                  <a:cubicBezTo>
                    <a:pt x="1181" y="273"/>
                    <a:pt x="1181" y="273"/>
                    <a:pt x="1181" y="273"/>
                  </a:cubicBezTo>
                  <a:cubicBezTo>
                    <a:pt x="1182" y="273"/>
                    <a:pt x="1184" y="275"/>
                    <a:pt x="1184" y="277"/>
                  </a:cubicBezTo>
                  <a:lnTo>
                    <a:pt x="1184" y="298"/>
                  </a:lnTo>
                  <a:close/>
                  <a:moveTo>
                    <a:pt x="1213" y="298"/>
                  </a:moveTo>
                  <a:cubicBezTo>
                    <a:pt x="1213" y="300"/>
                    <a:pt x="1212" y="302"/>
                    <a:pt x="1210" y="302"/>
                  </a:cubicBezTo>
                  <a:cubicBezTo>
                    <a:pt x="1198" y="302"/>
                    <a:pt x="1198" y="302"/>
                    <a:pt x="1198" y="302"/>
                  </a:cubicBezTo>
                  <a:cubicBezTo>
                    <a:pt x="1197" y="302"/>
                    <a:pt x="1195" y="300"/>
                    <a:pt x="1195" y="298"/>
                  </a:cubicBezTo>
                  <a:cubicBezTo>
                    <a:pt x="1195" y="277"/>
                    <a:pt x="1195" y="277"/>
                    <a:pt x="1195" y="277"/>
                  </a:cubicBezTo>
                  <a:cubicBezTo>
                    <a:pt x="1195" y="275"/>
                    <a:pt x="1197" y="273"/>
                    <a:pt x="1198" y="273"/>
                  </a:cubicBezTo>
                  <a:cubicBezTo>
                    <a:pt x="1210" y="273"/>
                    <a:pt x="1210" y="273"/>
                    <a:pt x="1210" y="273"/>
                  </a:cubicBezTo>
                  <a:cubicBezTo>
                    <a:pt x="1212" y="273"/>
                    <a:pt x="1213" y="275"/>
                    <a:pt x="1213" y="277"/>
                  </a:cubicBezTo>
                  <a:lnTo>
                    <a:pt x="1213" y="298"/>
                  </a:lnTo>
                  <a:close/>
                  <a:moveTo>
                    <a:pt x="1243" y="298"/>
                  </a:moveTo>
                  <a:cubicBezTo>
                    <a:pt x="1243" y="300"/>
                    <a:pt x="1241" y="302"/>
                    <a:pt x="1240" y="302"/>
                  </a:cubicBezTo>
                  <a:cubicBezTo>
                    <a:pt x="1228" y="302"/>
                    <a:pt x="1228" y="302"/>
                    <a:pt x="1228" y="302"/>
                  </a:cubicBezTo>
                  <a:cubicBezTo>
                    <a:pt x="1226" y="302"/>
                    <a:pt x="1225" y="300"/>
                    <a:pt x="1225" y="298"/>
                  </a:cubicBezTo>
                  <a:cubicBezTo>
                    <a:pt x="1225" y="277"/>
                    <a:pt x="1225" y="277"/>
                    <a:pt x="1225" y="277"/>
                  </a:cubicBezTo>
                  <a:cubicBezTo>
                    <a:pt x="1225" y="275"/>
                    <a:pt x="1226" y="273"/>
                    <a:pt x="1228" y="273"/>
                  </a:cubicBezTo>
                  <a:cubicBezTo>
                    <a:pt x="1240" y="273"/>
                    <a:pt x="1240" y="273"/>
                    <a:pt x="1240" y="273"/>
                  </a:cubicBezTo>
                  <a:cubicBezTo>
                    <a:pt x="1241" y="273"/>
                    <a:pt x="1243" y="275"/>
                    <a:pt x="1243" y="277"/>
                  </a:cubicBezTo>
                  <a:lnTo>
                    <a:pt x="1243" y="298"/>
                  </a:lnTo>
                  <a:close/>
                  <a:moveTo>
                    <a:pt x="1272" y="298"/>
                  </a:moveTo>
                  <a:cubicBezTo>
                    <a:pt x="1272" y="300"/>
                    <a:pt x="1271" y="302"/>
                    <a:pt x="1269" y="302"/>
                  </a:cubicBezTo>
                  <a:cubicBezTo>
                    <a:pt x="1257" y="302"/>
                    <a:pt x="1257" y="302"/>
                    <a:pt x="1257" y="302"/>
                  </a:cubicBezTo>
                  <a:cubicBezTo>
                    <a:pt x="1255" y="302"/>
                    <a:pt x="1254" y="300"/>
                    <a:pt x="1254" y="298"/>
                  </a:cubicBezTo>
                  <a:cubicBezTo>
                    <a:pt x="1254" y="277"/>
                    <a:pt x="1254" y="277"/>
                    <a:pt x="1254" y="277"/>
                  </a:cubicBezTo>
                  <a:cubicBezTo>
                    <a:pt x="1254" y="275"/>
                    <a:pt x="1255" y="273"/>
                    <a:pt x="1257" y="273"/>
                  </a:cubicBezTo>
                  <a:cubicBezTo>
                    <a:pt x="1269" y="273"/>
                    <a:pt x="1269" y="273"/>
                    <a:pt x="1269" y="273"/>
                  </a:cubicBezTo>
                  <a:cubicBezTo>
                    <a:pt x="1271" y="273"/>
                    <a:pt x="1272" y="275"/>
                    <a:pt x="1272" y="277"/>
                  </a:cubicBezTo>
                  <a:lnTo>
                    <a:pt x="1272" y="298"/>
                  </a:lnTo>
                  <a:close/>
                  <a:moveTo>
                    <a:pt x="1302" y="298"/>
                  </a:moveTo>
                  <a:cubicBezTo>
                    <a:pt x="1302" y="300"/>
                    <a:pt x="1300" y="302"/>
                    <a:pt x="1299" y="302"/>
                  </a:cubicBezTo>
                  <a:cubicBezTo>
                    <a:pt x="1287" y="302"/>
                    <a:pt x="1287" y="302"/>
                    <a:pt x="1287" y="302"/>
                  </a:cubicBezTo>
                  <a:cubicBezTo>
                    <a:pt x="1285" y="302"/>
                    <a:pt x="1284" y="300"/>
                    <a:pt x="1284" y="298"/>
                  </a:cubicBezTo>
                  <a:cubicBezTo>
                    <a:pt x="1284" y="277"/>
                    <a:pt x="1284" y="277"/>
                    <a:pt x="1284" y="277"/>
                  </a:cubicBezTo>
                  <a:cubicBezTo>
                    <a:pt x="1284" y="275"/>
                    <a:pt x="1285" y="273"/>
                    <a:pt x="1287" y="273"/>
                  </a:cubicBezTo>
                  <a:cubicBezTo>
                    <a:pt x="1299" y="273"/>
                    <a:pt x="1299" y="273"/>
                    <a:pt x="1299" y="273"/>
                  </a:cubicBezTo>
                  <a:cubicBezTo>
                    <a:pt x="1300" y="273"/>
                    <a:pt x="1302" y="275"/>
                    <a:pt x="1302" y="277"/>
                  </a:cubicBezTo>
                  <a:lnTo>
                    <a:pt x="1302" y="298"/>
                  </a:lnTo>
                  <a:close/>
                  <a:moveTo>
                    <a:pt x="1304" y="262"/>
                  </a:moveTo>
                  <a:cubicBezTo>
                    <a:pt x="1304" y="262"/>
                    <a:pt x="1304" y="262"/>
                    <a:pt x="1041" y="262"/>
                  </a:cubicBezTo>
                  <a:cubicBezTo>
                    <a:pt x="1035" y="262"/>
                    <a:pt x="1031" y="257"/>
                    <a:pt x="1031" y="251"/>
                  </a:cubicBezTo>
                  <a:cubicBezTo>
                    <a:pt x="1031" y="251"/>
                    <a:pt x="1031" y="251"/>
                    <a:pt x="1031" y="59"/>
                  </a:cubicBezTo>
                  <a:cubicBezTo>
                    <a:pt x="1031" y="53"/>
                    <a:pt x="1035" y="49"/>
                    <a:pt x="1041" y="49"/>
                  </a:cubicBezTo>
                  <a:cubicBezTo>
                    <a:pt x="1041" y="49"/>
                    <a:pt x="1041" y="49"/>
                    <a:pt x="1304" y="49"/>
                  </a:cubicBezTo>
                  <a:cubicBezTo>
                    <a:pt x="1310" y="49"/>
                    <a:pt x="1314" y="53"/>
                    <a:pt x="1314" y="59"/>
                  </a:cubicBezTo>
                  <a:cubicBezTo>
                    <a:pt x="1314" y="59"/>
                    <a:pt x="1314" y="59"/>
                    <a:pt x="1314" y="251"/>
                  </a:cubicBezTo>
                  <a:cubicBezTo>
                    <a:pt x="1314" y="257"/>
                    <a:pt x="1310" y="262"/>
                    <a:pt x="1304" y="262"/>
                  </a:cubicBezTo>
                  <a:close/>
                  <a:moveTo>
                    <a:pt x="1331" y="298"/>
                  </a:moveTo>
                  <a:cubicBezTo>
                    <a:pt x="1331" y="300"/>
                    <a:pt x="1330" y="302"/>
                    <a:pt x="1328" y="302"/>
                  </a:cubicBezTo>
                  <a:cubicBezTo>
                    <a:pt x="1316" y="302"/>
                    <a:pt x="1316" y="302"/>
                    <a:pt x="1316" y="302"/>
                  </a:cubicBezTo>
                  <a:cubicBezTo>
                    <a:pt x="1314" y="302"/>
                    <a:pt x="1313" y="300"/>
                    <a:pt x="1313" y="298"/>
                  </a:cubicBezTo>
                  <a:cubicBezTo>
                    <a:pt x="1313" y="277"/>
                    <a:pt x="1313" y="277"/>
                    <a:pt x="1313" y="277"/>
                  </a:cubicBezTo>
                  <a:cubicBezTo>
                    <a:pt x="1313" y="275"/>
                    <a:pt x="1314" y="273"/>
                    <a:pt x="1316" y="273"/>
                  </a:cubicBezTo>
                  <a:cubicBezTo>
                    <a:pt x="1328" y="273"/>
                    <a:pt x="1328" y="273"/>
                    <a:pt x="1328" y="273"/>
                  </a:cubicBezTo>
                  <a:cubicBezTo>
                    <a:pt x="1330" y="273"/>
                    <a:pt x="1331" y="275"/>
                    <a:pt x="1331" y="277"/>
                  </a:cubicBezTo>
                  <a:lnTo>
                    <a:pt x="1331" y="298"/>
                  </a:lnTo>
                  <a:close/>
                  <a:moveTo>
                    <a:pt x="1331" y="33"/>
                  </a:moveTo>
                  <a:cubicBezTo>
                    <a:pt x="1331" y="35"/>
                    <a:pt x="1330" y="37"/>
                    <a:pt x="1328" y="37"/>
                  </a:cubicBezTo>
                  <a:cubicBezTo>
                    <a:pt x="1316" y="37"/>
                    <a:pt x="1316" y="37"/>
                    <a:pt x="1316" y="37"/>
                  </a:cubicBezTo>
                  <a:cubicBezTo>
                    <a:pt x="1314" y="37"/>
                    <a:pt x="1313" y="35"/>
                    <a:pt x="1313" y="33"/>
                  </a:cubicBezTo>
                  <a:cubicBezTo>
                    <a:pt x="1313" y="12"/>
                    <a:pt x="1313" y="12"/>
                    <a:pt x="1313" y="12"/>
                  </a:cubicBezTo>
                  <a:cubicBezTo>
                    <a:pt x="1313" y="10"/>
                    <a:pt x="1314" y="8"/>
                    <a:pt x="1316" y="8"/>
                  </a:cubicBezTo>
                  <a:cubicBezTo>
                    <a:pt x="1328" y="8"/>
                    <a:pt x="1328" y="8"/>
                    <a:pt x="1328" y="8"/>
                  </a:cubicBezTo>
                  <a:cubicBezTo>
                    <a:pt x="1330" y="8"/>
                    <a:pt x="1331" y="10"/>
                    <a:pt x="1331" y="12"/>
                  </a:cubicBezTo>
                  <a:lnTo>
                    <a:pt x="1331" y="33"/>
                  </a:lnTo>
                  <a:close/>
                  <a:moveTo>
                    <a:pt x="1361" y="298"/>
                  </a:moveTo>
                  <a:cubicBezTo>
                    <a:pt x="1361" y="300"/>
                    <a:pt x="1359" y="302"/>
                    <a:pt x="1358" y="302"/>
                  </a:cubicBezTo>
                  <a:cubicBezTo>
                    <a:pt x="1346" y="302"/>
                    <a:pt x="1346" y="302"/>
                    <a:pt x="1346" y="302"/>
                  </a:cubicBezTo>
                  <a:cubicBezTo>
                    <a:pt x="1344" y="302"/>
                    <a:pt x="1343" y="300"/>
                    <a:pt x="1343" y="298"/>
                  </a:cubicBezTo>
                  <a:cubicBezTo>
                    <a:pt x="1343" y="277"/>
                    <a:pt x="1343" y="277"/>
                    <a:pt x="1343" y="277"/>
                  </a:cubicBezTo>
                  <a:cubicBezTo>
                    <a:pt x="1343" y="275"/>
                    <a:pt x="1344" y="273"/>
                    <a:pt x="1346" y="273"/>
                  </a:cubicBezTo>
                  <a:cubicBezTo>
                    <a:pt x="1358" y="273"/>
                    <a:pt x="1358" y="273"/>
                    <a:pt x="1358" y="273"/>
                  </a:cubicBezTo>
                  <a:cubicBezTo>
                    <a:pt x="1359" y="273"/>
                    <a:pt x="1361" y="275"/>
                    <a:pt x="1361" y="277"/>
                  </a:cubicBezTo>
                  <a:lnTo>
                    <a:pt x="1361" y="298"/>
                  </a:lnTo>
                  <a:close/>
                  <a:moveTo>
                    <a:pt x="1390" y="298"/>
                  </a:moveTo>
                  <a:cubicBezTo>
                    <a:pt x="1390" y="300"/>
                    <a:pt x="1389" y="302"/>
                    <a:pt x="1387" y="302"/>
                  </a:cubicBezTo>
                  <a:cubicBezTo>
                    <a:pt x="1375" y="302"/>
                    <a:pt x="1375" y="302"/>
                    <a:pt x="1375" y="302"/>
                  </a:cubicBezTo>
                  <a:cubicBezTo>
                    <a:pt x="1373" y="302"/>
                    <a:pt x="1372" y="300"/>
                    <a:pt x="1372" y="298"/>
                  </a:cubicBezTo>
                  <a:cubicBezTo>
                    <a:pt x="1372" y="277"/>
                    <a:pt x="1372" y="277"/>
                    <a:pt x="1372" y="277"/>
                  </a:cubicBezTo>
                  <a:cubicBezTo>
                    <a:pt x="1372" y="275"/>
                    <a:pt x="1373" y="273"/>
                    <a:pt x="1375" y="273"/>
                  </a:cubicBezTo>
                  <a:cubicBezTo>
                    <a:pt x="1387" y="273"/>
                    <a:pt x="1387" y="273"/>
                    <a:pt x="1387" y="273"/>
                  </a:cubicBezTo>
                  <a:cubicBezTo>
                    <a:pt x="1389" y="273"/>
                    <a:pt x="1390" y="275"/>
                    <a:pt x="1390" y="277"/>
                  </a:cubicBezTo>
                  <a:lnTo>
                    <a:pt x="1390" y="298"/>
                  </a:lnTo>
                  <a:close/>
                  <a:moveTo>
                    <a:pt x="1420" y="298"/>
                  </a:moveTo>
                  <a:cubicBezTo>
                    <a:pt x="1420" y="300"/>
                    <a:pt x="1418" y="302"/>
                    <a:pt x="1417" y="302"/>
                  </a:cubicBezTo>
                  <a:cubicBezTo>
                    <a:pt x="1405" y="302"/>
                    <a:pt x="1405" y="302"/>
                    <a:pt x="1405" y="302"/>
                  </a:cubicBezTo>
                  <a:cubicBezTo>
                    <a:pt x="1403" y="302"/>
                    <a:pt x="1401" y="300"/>
                    <a:pt x="1401" y="298"/>
                  </a:cubicBezTo>
                  <a:cubicBezTo>
                    <a:pt x="1401" y="277"/>
                    <a:pt x="1401" y="277"/>
                    <a:pt x="1401" y="277"/>
                  </a:cubicBezTo>
                  <a:cubicBezTo>
                    <a:pt x="1401" y="275"/>
                    <a:pt x="1403" y="273"/>
                    <a:pt x="1405" y="273"/>
                  </a:cubicBezTo>
                  <a:cubicBezTo>
                    <a:pt x="1417" y="273"/>
                    <a:pt x="1417" y="273"/>
                    <a:pt x="1417" y="273"/>
                  </a:cubicBezTo>
                  <a:cubicBezTo>
                    <a:pt x="1418" y="273"/>
                    <a:pt x="1420" y="275"/>
                    <a:pt x="1420" y="277"/>
                  </a:cubicBezTo>
                  <a:lnTo>
                    <a:pt x="1420" y="298"/>
                  </a:lnTo>
                  <a:close/>
                  <a:moveTo>
                    <a:pt x="1449" y="298"/>
                  </a:moveTo>
                  <a:cubicBezTo>
                    <a:pt x="1449" y="300"/>
                    <a:pt x="1448" y="302"/>
                    <a:pt x="1446" y="302"/>
                  </a:cubicBezTo>
                  <a:cubicBezTo>
                    <a:pt x="1434" y="302"/>
                    <a:pt x="1434" y="302"/>
                    <a:pt x="1434" y="302"/>
                  </a:cubicBezTo>
                  <a:cubicBezTo>
                    <a:pt x="1432" y="302"/>
                    <a:pt x="1431" y="300"/>
                    <a:pt x="1431" y="298"/>
                  </a:cubicBezTo>
                  <a:cubicBezTo>
                    <a:pt x="1431" y="277"/>
                    <a:pt x="1431" y="277"/>
                    <a:pt x="1431" y="277"/>
                  </a:cubicBezTo>
                  <a:cubicBezTo>
                    <a:pt x="1431" y="275"/>
                    <a:pt x="1432" y="273"/>
                    <a:pt x="1434" y="273"/>
                  </a:cubicBezTo>
                  <a:cubicBezTo>
                    <a:pt x="1446" y="273"/>
                    <a:pt x="1446" y="273"/>
                    <a:pt x="1446" y="273"/>
                  </a:cubicBezTo>
                  <a:cubicBezTo>
                    <a:pt x="1448" y="273"/>
                    <a:pt x="1449" y="275"/>
                    <a:pt x="1449" y="277"/>
                  </a:cubicBezTo>
                  <a:lnTo>
                    <a:pt x="1449" y="298"/>
                  </a:lnTo>
                  <a:close/>
                  <a:moveTo>
                    <a:pt x="1479" y="298"/>
                  </a:moveTo>
                  <a:cubicBezTo>
                    <a:pt x="1479" y="300"/>
                    <a:pt x="1477" y="302"/>
                    <a:pt x="1476" y="302"/>
                  </a:cubicBezTo>
                  <a:cubicBezTo>
                    <a:pt x="1463" y="302"/>
                    <a:pt x="1463" y="302"/>
                    <a:pt x="1463" y="302"/>
                  </a:cubicBezTo>
                  <a:cubicBezTo>
                    <a:pt x="1462" y="302"/>
                    <a:pt x="1460" y="300"/>
                    <a:pt x="1460" y="298"/>
                  </a:cubicBezTo>
                  <a:cubicBezTo>
                    <a:pt x="1460" y="277"/>
                    <a:pt x="1460" y="277"/>
                    <a:pt x="1460" y="277"/>
                  </a:cubicBezTo>
                  <a:cubicBezTo>
                    <a:pt x="1460" y="275"/>
                    <a:pt x="1462" y="273"/>
                    <a:pt x="1463" y="273"/>
                  </a:cubicBezTo>
                  <a:cubicBezTo>
                    <a:pt x="1476" y="273"/>
                    <a:pt x="1476" y="273"/>
                    <a:pt x="1476" y="273"/>
                  </a:cubicBezTo>
                  <a:cubicBezTo>
                    <a:pt x="1477" y="273"/>
                    <a:pt x="1479" y="275"/>
                    <a:pt x="1479" y="277"/>
                  </a:cubicBezTo>
                  <a:lnTo>
                    <a:pt x="1479" y="298"/>
                  </a:lnTo>
                  <a:close/>
                  <a:moveTo>
                    <a:pt x="1508" y="298"/>
                  </a:moveTo>
                  <a:cubicBezTo>
                    <a:pt x="1508" y="300"/>
                    <a:pt x="1507" y="302"/>
                    <a:pt x="1505" y="302"/>
                  </a:cubicBezTo>
                  <a:cubicBezTo>
                    <a:pt x="1493" y="302"/>
                    <a:pt x="1493" y="302"/>
                    <a:pt x="1493" y="302"/>
                  </a:cubicBezTo>
                  <a:cubicBezTo>
                    <a:pt x="1491" y="302"/>
                    <a:pt x="1490" y="300"/>
                    <a:pt x="1490" y="298"/>
                  </a:cubicBezTo>
                  <a:cubicBezTo>
                    <a:pt x="1490" y="277"/>
                    <a:pt x="1490" y="277"/>
                    <a:pt x="1490" y="277"/>
                  </a:cubicBezTo>
                  <a:cubicBezTo>
                    <a:pt x="1490" y="275"/>
                    <a:pt x="1491" y="273"/>
                    <a:pt x="1493" y="273"/>
                  </a:cubicBezTo>
                  <a:cubicBezTo>
                    <a:pt x="1505" y="273"/>
                    <a:pt x="1505" y="273"/>
                    <a:pt x="1505" y="273"/>
                  </a:cubicBezTo>
                  <a:cubicBezTo>
                    <a:pt x="1507" y="273"/>
                    <a:pt x="1508" y="275"/>
                    <a:pt x="1508" y="277"/>
                  </a:cubicBezTo>
                  <a:lnTo>
                    <a:pt x="1508" y="298"/>
                  </a:lnTo>
                  <a:close/>
                  <a:moveTo>
                    <a:pt x="1538" y="298"/>
                  </a:moveTo>
                  <a:cubicBezTo>
                    <a:pt x="1538" y="300"/>
                    <a:pt x="1536" y="302"/>
                    <a:pt x="1534" y="302"/>
                  </a:cubicBezTo>
                  <a:cubicBezTo>
                    <a:pt x="1522" y="302"/>
                    <a:pt x="1522" y="302"/>
                    <a:pt x="1522" y="302"/>
                  </a:cubicBezTo>
                  <a:cubicBezTo>
                    <a:pt x="1521" y="302"/>
                    <a:pt x="1519" y="300"/>
                    <a:pt x="1519" y="298"/>
                  </a:cubicBezTo>
                  <a:cubicBezTo>
                    <a:pt x="1519" y="277"/>
                    <a:pt x="1519" y="277"/>
                    <a:pt x="1519" y="277"/>
                  </a:cubicBezTo>
                  <a:cubicBezTo>
                    <a:pt x="1519" y="275"/>
                    <a:pt x="1521" y="273"/>
                    <a:pt x="1522" y="273"/>
                  </a:cubicBezTo>
                  <a:cubicBezTo>
                    <a:pt x="1534" y="273"/>
                    <a:pt x="1534" y="273"/>
                    <a:pt x="1534" y="273"/>
                  </a:cubicBezTo>
                  <a:cubicBezTo>
                    <a:pt x="1536" y="273"/>
                    <a:pt x="1538" y="275"/>
                    <a:pt x="1538" y="277"/>
                  </a:cubicBezTo>
                  <a:lnTo>
                    <a:pt x="1538" y="298"/>
                  </a:lnTo>
                  <a:close/>
                  <a:moveTo>
                    <a:pt x="1567" y="298"/>
                  </a:moveTo>
                  <a:cubicBezTo>
                    <a:pt x="1567" y="300"/>
                    <a:pt x="1566" y="302"/>
                    <a:pt x="1564" y="302"/>
                  </a:cubicBezTo>
                  <a:cubicBezTo>
                    <a:pt x="1552" y="302"/>
                    <a:pt x="1552" y="302"/>
                    <a:pt x="1552" y="302"/>
                  </a:cubicBezTo>
                  <a:cubicBezTo>
                    <a:pt x="1550" y="302"/>
                    <a:pt x="1549" y="300"/>
                    <a:pt x="1549" y="298"/>
                  </a:cubicBezTo>
                  <a:cubicBezTo>
                    <a:pt x="1549" y="277"/>
                    <a:pt x="1549" y="277"/>
                    <a:pt x="1549" y="277"/>
                  </a:cubicBezTo>
                  <a:cubicBezTo>
                    <a:pt x="1549" y="275"/>
                    <a:pt x="1550" y="273"/>
                    <a:pt x="1552" y="273"/>
                  </a:cubicBezTo>
                  <a:cubicBezTo>
                    <a:pt x="1564" y="273"/>
                    <a:pt x="1564" y="273"/>
                    <a:pt x="1564" y="273"/>
                  </a:cubicBezTo>
                  <a:cubicBezTo>
                    <a:pt x="1566" y="273"/>
                    <a:pt x="1567" y="275"/>
                    <a:pt x="1567" y="277"/>
                  </a:cubicBezTo>
                  <a:lnTo>
                    <a:pt x="1567" y="298"/>
                  </a:lnTo>
                  <a:close/>
                  <a:moveTo>
                    <a:pt x="1596" y="298"/>
                  </a:moveTo>
                  <a:cubicBezTo>
                    <a:pt x="1596" y="300"/>
                    <a:pt x="1595" y="302"/>
                    <a:pt x="1593" y="302"/>
                  </a:cubicBezTo>
                  <a:cubicBezTo>
                    <a:pt x="1581" y="302"/>
                    <a:pt x="1581" y="302"/>
                    <a:pt x="1581" y="302"/>
                  </a:cubicBezTo>
                  <a:cubicBezTo>
                    <a:pt x="1580" y="302"/>
                    <a:pt x="1578" y="300"/>
                    <a:pt x="1578" y="298"/>
                  </a:cubicBezTo>
                  <a:cubicBezTo>
                    <a:pt x="1578" y="277"/>
                    <a:pt x="1578" y="277"/>
                    <a:pt x="1578" y="277"/>
                  </a:cubicBezTo>
                  <a:cubicBezTo>
                    <a:pt x="1578" y="275"/>
                    <a:pt x="1580" y="273"/>
                    <a:pt x="1581" y="273"/>
                  </a:cubicBezTo>
                  <a:cubicBezTo>
                    <a:pt x="1593" y="273"/>
                    <a:pt x="1593" y="273"/>
                    <a:pt x="1593" y="273"/>
                  </a:cubicBezTo>
                  <a:cubicBezTo>
                    <a:pt x="1595" y="273"/>
                    <a:pt x="1596" y="275"/>
                    <a:pt x="1596" y="277"/>
                  </a:cubicBezTo>
                  <a:lnTo>
                    <a:pt x="1596" y="298"/>
                  </a:lnTo>
                  <a:close/>
                  <a:moveTo>
                    <a:pt x="1626" y="298"/>
                  </a:moveTo>
                  <a:cubicBezTo>
                    <a:pt x="1626" y="300"/>
                    <a:pt x="1625" y="302"/>
                    <a:pt x="1623" y="302"/>
                  </a:cubicBezTo>
                  <a:cubicBezTo>
                    <a:pt x="1611" y="302"/>
                    <a:pt x="1611" y="302"/>
                    <a:pt x="1611" y="302"/>
                  </a:cubicBezTo>
                  <a:cubicBezTo>
                    <a:pt x="1609" y="302"/>
                    <a:pt x="1608" y="300"/>
                    <a:pt x="1608" y="298"/>
                  </a:cubicBezTo>
                  <a:cubicBezTo>
                    <a:pt x="1608" y="277"/>
                    <a:pt x="1608" y="277"/>
                    <a:pt x="1608" y="277"/>
                  </a:cubicBezTo>
                  <a:cubicBezTo>
                    <a:pt x="1608" y="275"/>
                    <a:pt x="1609" y="273"/>
                    <a:pt x="1611" y="273"/>
                  </a:cubicBezTo>
                  <a:cubicBezTo>
                    <a:pt x="1623" y="273"/>
                    <a:pt x="1623" y="273"/>
                    <a:pt x="1623" y="273"/>
                  </a:cubicBezTo>
                  <a:cubicBezTo>
                    <a:pt x="1625" y="273"/>
                    <a:pt x="1626" y="275"/>
                    <a:pt x="1626" y="277"/>
                  </a:cubicBezTo>
                  <a:lnTo>
                    <a:pt x="1626" y="298"/>
                  </a:lnTo>
                  <a:close/>
                  <a:moveTo>
                    <a:pt x="1370" y="262"/>
                  </a:moveTo>
                  <a:cubicBezTo>
                    <a:pt x="1364" y="262"/>
                    <a:pt x="1360" y="257"/>
                    <a:pt x="1360" y="251"/>
                  </a:cubicBezTo>
                  <a:cubicBezTo>
                    <a:pt x="1360" y="251"/>
                    <a:pt x="1360" y="251"/>
                    <a:pt x="1360" y="59"/>
                  </a:cubicBezTo>
                  <a:cubicBezTo>
                    <a:pt x="1360" y="53"/>
                    <a:pt x="1364" y="49"/>
                    <a:pt x="1370" y="49"/>
                  </a:cubicBezTo>
                  <a:cubicBezTo>
                    <a:pt x="1370" y="49"/>
                    <a:pt x="1370" y="49"/>
                    <a:pt x="1633" y="49"/>
                  </a:cubicBezTo>
                  <a:cubicBezTo>
                    <a:pt x="1639" y="49"/>
                    <a:pt x="1643" y="53"/>
                    <a:pt x="1643" y="59"/>
                  </a:cubicBezTo>
                  <a:cubicBezTo>
                    <a:pt x="1643" y="59"/>
                    <a:pt x="1643" y="59"/>
                    <a:pt x="1643" y="251"/>
                  </a:cubicBezTo>
                  <a:cubicBezTo>
                    <a:pt x="1643" y="257"/>
                    <a:pt x="1639" y="262"/>
                    <a:pt x="1633" y="262"/>
                  </a:cubicBezTo>
                  <a:cubicBezTo>
                    <a:pt x="1633" y="262"/>
                    <a:pt x="1633" y="262"/>
                    <a:pt x="1370" y="262"/>
                  </a:cubicBezTo>
                  <a:close/>
                  <a:moveTo>
                    <a:pt x="1655" y="298"/>
                  </a:moveTo>
                  <a:cubicBezTo>
                    <a:pt x="1655" y="300"/>
                    <a:pt x="1654" y="302"/>
                    <a:pt x="1652" y="302"/>
                  </a:cubicBezTo>
                  <a:cubicBezTo>
                    <a:pt x="1640" y="302"/>
                    <a:pt x="1640" y="302"/>
                    <a:pt x="1640" y="302"/>
                  </a:cubicBezTo>
                  <a:cubicBezTo>
                    <a:pt x="1639" y="302"/>
                    <a:pt x="1637" y="300"/>
                    <a:pt x="1637" y="298"/>
                  </a:cubicBezTo>
                  <a:cubicBezTo>
                    <a:pt x="1637" y="277"/>
                    <a:pt x="1637" y="277"/>
                    <a:pt x="1637" y="277"/>
                  </a:cubicBezTo>
                  <a:cubicBezTo>
                    <a:pt x="1637" y="275"/>
                    <a:pt x="1639" y="273"/>
                    <a:pt x="1640" y="273"/>
                  </a:cubicBezTo>
                  <a:cubicBezTo>
                    <a:pt x="1652" y="273"/>
                    <a:pt x="1652" y="273"/>
                    <a:pt x="1652" y="273"/>
                  </a:cubicBezTo>
                  <a:cubicBezTo>
                    <a:pt x="1654" y="273"/>
                    <a:pt x="1655" y="275"/>
                    <a:pt x="1655" y="277"/>
                  </a:cubicBezTo>
                  <a:lnTo>
                    <a:pt x="1655" y="298"/>
                  </a:lnTo>
                  <a:close/>
                  <a:moveTo>
                    <a:pt x="1655" y="33"/>
                  </a:moveTo>
                  <a:cubicBezTo>
                    <a:pt x="1655" y="35"/>
                    <a:pt x="1654" y="37"/>
                    <a:pt x="1652" y="37"/>
                  </a:cubicBezTo>
                  <a:cubicBezTo>
                    <a:pt x="1640" y="37"/>
                    <a:pt x="1640" y="37"/>
                    <a:pt x="1640" y="37"/>
                  </a:cubicBezTo>
                  <a:cubicBezTo>
                    <a:pt x="1639" y="37"/>
                    <a:pt x="1637" y="35"/>
                    <a:pt x="1637" y="33"/>
                  </a:cubicBezTo>
                  <a:cubicBezTo>
                    <a:pt x="1637" y="12"/>
                    <a:pt x="1637" y="12"/>
                    <a:pt x="1637" y="12"/>
                  </a:cubicBezTo>
                  <a:cubicBezTo>
                    <a:pt x="1637" y="10"/>
                    <a:pt x="1639" y="8"/>
                    <a:pt x="1640" y="8"/>
                  </a:cubicBezTo>
                  <a:cubicBezTo>
                    <a:pt x="1652" y="8"/>
                    <a:pt x="1652" y="8"/>
                    <a:pt x="1652" y="8"/>
                  </a:cubicBezTo>
                  <a:cubicBezTo>
                    <a:pt x="1654" y="8"/>
                    <a:pt x="1655" y="10"/>
                    <a:pt x="1655" y="12"/>
                  </a:cubicBezTo>
                  <a:lnTo>
                    <a:pt x="1655" y="33"/>
                  </a:lnTo>
                  <a:close/>
                  <a:moveTo>
                    <a:pt x="1685" y="298"/>
                  </a:moveTo>
                  <a:cubicBezTo>
                    <a:pt x="1685" y="300"/>
                    <a:pt x="1684" y="302"/>
                    <a:pt x="1682" y="302"/>
                  </a:cubicBezTo>
                  <a:cubicBezTo>
                    <a:pt x="1670" y="302"/>
                    <a:pt x="1670" y="302"/>
                    <a:pt x="1670" y="302"/>
                  </a:cubicBezTo>
                  <a:cubicBezTo>
                    <a:pt x="1668" y="302"/>
                    <a:pt x="1667" y="300"/>
                    <a:pt x="1667" y="298"/>
                  </a:cubicBezTo>
                  <a:cubicBezTo>
                    <a:pt x="1667" y="277"/>
                    <a:pt x="1667" y="277"/>
                    <a:pt x="1667" y="277"/>
                  </a:cubicBezTo>
                  <a:cubicBezTo>
                    <a:pt x="1667" y="275"/>
                    <a:pt x="1668" y="273"/>
                    <a:pt x="1670" y="273"/>
                  </a:cubicBezTo>
                  <a:cubicBezTo>
                    <a:pt x="1682" y="273"/>
                    <a:pt x="1682" y="273"/>
                    <a:pt x="1682" y="273"/>
                  </a:cubicBezTo>
                  <a:cubicBezTo>
                    <a:pt x="1684" y="273"/>
                    <a:pt x="1685" y="275"/>
                    <a:pt x="1685" y="277"/>
                  </a:cubicBezTo>
                  <a:lnTo>
                    <a:pt x="1685" y="298"/>
                  </a:lnTo>
                  <a:close/>
                  <a:moveTo>
                    <a:pt x="1685" y="33"/>
                  </a:moveTo>
                  <a:cubicBezTo>
                    <a:pt x="1685" y="35"/>
                    <a:pt x="1684" y="37"/>
                    <a:pt x="1682" y="37"/>
                  </a:cubicBezTo>
                  <a:cubicBezTo>
                    <a:pt x="1670" y="37"/>
                    <a:pt x="1670" y="37"/>
                    <a:pt x="1670" y="37"/>
                  </a:cubicBezTo>
                  <a:cubicBezTo>
                    <a:pt x="1668" y="37"/>
                    <a:pt x="1667" y="35"/>
                    <a:pt x="1667" y="33"/>
                  </a:cubicBezTo>
                  <a:cubicBezTo>
                    <a:pt x="1667" y="12"/>
                    <a:pt x="1667" y="12"/>
                    <a:pt x="1667" y="12"/>
                  </a:cubicBezTo>
                  <a:cubicBezTo>
                    <a:pt x="1667" y="10"/>
                    <a:pt x="1668" y="8"/>
                    <a:pt x="1670" y="8"/>
                  </a:cubicBezTo>
                  <a:cubicBezTo>
                    <a:pt x="1682" y="8"/>
                    <a:pt x="1682" y="8"/>
                    <a:pt x="1682" y="8"/>
                  </a:cubicBezTo>
                  <a:cubicBezTo>
                    <a:pt x="1684" y="8"/>
                    <a:pt x="1685" y="10"/>
                    <a:pt x="1685" y="12"/>
                  </a:cubicBezTo>
                  <a:lnTo>
                    <a:pt x="1685" y="33"/>
                  </a:lnTo>
                  <a:close/>
                  <a:moveTo>
                    <a:pt x="1714" y="298"/>
                  </a:moveTo>
                  <a:cubicBezTo>
                    <a:pt x="1714" y="300"/>
                    <a:pt x="1713" y="302"/>
                    <a:pt x="1711" y="302"/>
                  </a:cubicBezTo>
                  <a:cubicBezTo>
                    <a:pt x="1699" y="302"/>
                    <a:pt x="1699" y="302"/>
                    <a:pt x="1699" y="302"/>
                  </a:cubicBezTo>
                  <a:cubicBezTo>
                    <a:pt x="1698" y="302"/>
                    <a:pt x="1696" y="300"/>
                    <a:pt x="1696" y="298"/>
                  </a:cubicBezTo>
                  <a:cubicBezTo>
                    <a:pt x="1696" y="277"/>
                    <a:pt x="1696" y="277"/>
                    <a:pt x="1696" y="277"/>
                  </a:cubicBezTo>
                  <a:cubicBezTo>
                    <a:pt x="1696" y="275"/>
                    <a:pt x="1698" y="273"/>
                    <a:pt x="1699" y="273"/>
                  </a:cubicBezTo>
                  <a:cubicBezTo>
                    <a:pt x="1711" y="273"/>
                    <a:pt x="1711" y="273"/>
                    <a:pt x="1711" y="273"/>
                  </a:cubicBezTo>
                  <a:cubicBezTo>
                    <a:pt x="1713" y="273"/>
                    <a:pt x="1714" y="275"/>
                    <a:pt x="1714" y="277"/>
                  </a:cubicBezTo>
                  <a:lnTo>
                    <a:pt x="1714" y="298"/>
                  </a:lnTo>
                  <a:close/>
                  <a:moveTo>
                    <a:pt x="1744" y="298"/>
                  </a:moveTo>
                  <a:cubicBezTo>
                    <a:pt x="1744" y="300"/>
                    <a:pt x="1743" y="302"/>
                    <a:pt x="1741" y="302"/>
                  </a:cubicBezTo>
                  <a:cubicBezTo>
                    <a:pt x="1729" y="302"/>
                    <a:pt x="1729" y="302"/>
                    <a:pt x="1729" y="302"/>
                  </a:cubicBezTo>
                  <a:cubicBezTo>
                    <a:pt x="1727" y="302"/>
                    <a:pt x="1726" y="300"/>
                    <a:pt x="1726" y="298"/>
                  </a:cubicBezTo>
                  <a:cubicBezTo>
                    <a:pt x="1726" y="277"/>
                    <a:pt x="1726" y="277"/>
                    <a:pt x="1726" y="277"/>
                  </a:cubicBezTo>
                  <a:cubicBezTo>
                    <a:pt x="1726" y="275"/>
                    <a:pt x="1727" y="273"/>
                    <a:pt x="1729" y="273"/>
                  </a:cubicBezTo>
                  <a:cubicBezTo>
                    <a:pt x="1741" y="273"/>
                    <a:pt x="1741" y="273"/>
                    <a:pt x="1741" y="273"/>
                  </a:cubicBezTo>
                  <a:cubicBezTo>
                    <a:pt x="1743" y="273"/>
                    <a:pt x="1744" y="275"/>
                    <a:pt x="1744" y="277"/>
                  </a:cubicBezTo>
                  <a:lnTo>
                    <a:pt x="1744" y="298"/>
                  </a:lnTo>
                  <a:close/>
                  <a:moveTo>
                    <a:pt x="1773" y="298"/>
                  </a:moveTo>
                  <a:cubicBezTo>
                    <a:pt x="1773" y="300"/>
                    <a:pt x="1772" y="302"/>
                    <a:pt x="1770" y="302"/>
                  </a:cubicBezTo>
                  <a:cubicBezTo>
                    <a:pt x="1758" y="302"/>
                    <a:pt x="1758" y="302"/>
                    <a:pt x="1758" y="302"/>
                  </a:cubicBezTo>
                  <a:cubicBezTo>
                    <a:pt x="1757" y="302"/>
                    <a:pt x="1755" y="300"/>
                    <a:pt x="1755" y="298"/>
                  </a:cubicBezTo>
                  <a:cubicBezTo>
                    <a:pt x="1755" y="277"/>
                    <a:pt x="1755" y="277"/>
                    <a:pt x="1755" y="277"/>
                  </a:cubicBezTo>
                  <a:cubicBezTo>
                    <a:pt x="1755" y="275"/>
                    <a:pt x="1757" y="273"/>
                    <a:pt x="1758" y="273"/>
                  </a:cubicBezTo>
                  <a:cubicBezTo>
                    <a:pt x="1770" y="273"/>
                    <a:pt x="1770" y="273"/>
                    <a:pt x="1770" y="273"/>
                  </a:cubicBezTo>
                  <a:cubicBezTo>
                    <a:pt x="1772" y="273"/>
                    <a:pt x="1773" y="275"/>
                    <a:pt x="1773" y="277"/>
                  </a:cubicBezTo>
                  <a:lnTo>
                    <a:pt x="1773" y="298"/>
                  </a:lnTo>
                  <a:close/>
                  <a:moveTo>
                    <a:pt x="1803" y="298"/>
                  </a:moveTo>
                  <a:cubicBezTo>
                    <a:pt x="1803" y="300"/>
                    <a:pt x="1801" y="302"/>
                    <a:pt x="1800" y="302"/>
                  </a:cubicBezTo>
                  <a:cubicBezTo>
                    <a:pt x="1788" y="302"/>
                    <a:pt x="1788" y="302"/>
                    <a:pt x="1788" y="302"/>
                  </a:cubicBezTo>
                  <a:cubicBezTo>
                    <a:pt x="1786" y="302"/>
                    <a:pt x="1785" y="300"/>
                    <a:pt x="1785" y="298"/>
                  </a:cubicBezTo>
                  <a:cubicBezTo>
                    <a:pt x="1785" y="277"/>
                    <a:pt x="1785" y="277"/>
                    <a:pt x="1785" y="277"/>
                  </a:cubicBezTo>
                  <a:cubicBezTo>
                    <a:pt x="1785" y="275"/>
                    <a:pt x="1786" y="273"/>
                    <a:pt x="1788" y="273"/>
                  </a:cubicBezTo>
                  <a:cubicBezTo>
                    <a:pt x="1800" y="273"/>
                    <a:pt x="1800" y="273"/>
                    <a:pt x="1800" y="273"/>
                  </a:cubicBezTo>
                  <a:cubicBezTo>
                    <a:pt x="1801" y="273"/>
                    <a:pt x="1803" y="275"/>
                    <a:pt x="1803" y="277"/>
                  </a:cubicBezTo>
                  <a:lnTo>
                    <a:pt x="1803" y="298"/>
                  </a:lnTo>
                  <a:close/>
                  <a:moveTo>
                    <a:pt x="1832" y="298"/>
                  </a:moveTo>
                  <a:cubicBezTo>
                    <a:pt x="1832" y="300"/>
                    <a:pt x="1831" y="302"/>
                    <a:pt x="1829" y="302"/>
                  </a:cubicBezTo>
                  <a:cubicBezTo>
                    <a:pt x="1817" y="302"/>
                    <a:pt x="1817" y="302"/>
                    <a:pt x="1817" y="302"/>
                  </a:cubicBezTo>
                  <a:cubicBezTo>
                    <a:pt x="1816" y="302"/>
                    <a:pt x="1814" y="300"/>
                    <a:pt x="1814" y="298"/>
                  </a:cubicBezTo>
                  <a:cubicBezTo>
                    <a:pt x="1814" y="277"/>
                    <a:pt x="1814" y="277"/>
                    <a:pt x="1814" y="277"/>
                  </a:cubicBezTo>
                  <a:cubicBezTo>
                    <a:pt x="1814" y="275"/>
                    <a:pt x="1816" y="273"/>
                    <a:pt x="1817" y="273"/>
                  </a:cubicBezTo>
                  <a:cubicBezTo>
                    <a:pt x="1829" y="273"/>
                    <a:pt x="1829" y="273"/>
                    <a:pt x="1829" y="273"/>
                  </a:cubicBezTo>
                  <a:cubicBezTo>
                    <a:pt x="1831" y="273"/>
                    <a:pt x="1832" y="275"/>
                    <a:pt x="1832" y="277"/>
                  </a:cubicBezTo>
                  <a:lnTo>
                    <a:pt x="1832" y="298"/>
                  </a:lnTo>
                  <a:close/>
                  <a:moveTo>
                    <a:pt x="1862" y="298"/>
                  </a:moveTo>
                  <a:cubicBezTo>
                    <a:pt x="1862" y="300"/>
                    <a:pt x="1860" y="302"/>
                    <a:pt x="1859" y="302"/>
                  </a:cubicBezTo>
                  <a:cubicBezTo>
                    <a:pt x="1847" y="302"/>
                    <a:pt x="1847" y="302"/>
                    <a:pt x="1847" y="302"/>
                  </a:cubicBezTo>
                  <a:cubicBezTo>
                    <a:pt x="1845" y="302"/>
                    <a:pt x="1844" y="300"/>
                    <a:pt x="1844" y="298"/>
                  </a:cubicBezTo>
                  <a:cubicBezTo>
                    <a:pt x="1844" y="277"/>
                    <a:pt x="1844" y="277"/>
                    <a:pt x="1844" y="277"/>
                  </a:cubicBezTo>
                  <a:cubicBezTo>
                    <a:pt x="1844" y="275"/>
                    <a:pt x="1845" y="273"/>
                    <a:pt x="1847" y="273"/>
                  </a:cubicBezTo>
                  <a:cubicBezTo>
                    <a:pt x="1859" y="273"/>
                    <a:pt x="1859" y="273"/>
                    <a:pt x="1859" y="273"/>
                  </a:cubicBezTo>
                  <a:cubicBezTo>
                    <a:pt x="1860" y="273"/>
                    <a:pt x="1862" y="275"/>
                    <a:pt x="1862" y="277"/>
                  </a:cubicBezTo>
                  <a:lnTo>
                    <a:pt x="1862" y="298"/>
                  </a:lnTo>
                  <a:close/>
                  <a:moveTo>
                    <a:pt x="1891" y="298"/>
                  </a:moveTo>
                  <a:cubicBezTo>
                    <a:pt x="1891" y="300"/>
                    <a:pt x="1890" y="302"/>
                    <a:pt x="1888" y="302"/>
                  </a:cubicBezTo>
                  <a:cubicBezTo>
                    <a:pt x="1876" y="302"/>
                    <a:pt x="1876" y="302"/>
                    <a:pt x="1876" y="302"/>
                  </a:cubicBezTo>
                  <a:cubicBezTo>
                    <a:pt x="1875" y="302"/>
                    <a:pt x="1873" y="300"/>
                    <a:pt x="1873" y="298"/>
                  </a:cubicBezTo>
                  <a:cubicBezTo>
                    <a:pt x="1873" y="277"/>
                    <a:pt x="1873" y="277"/>
                    <a:pt x="1873" y="277"/>
                  </a:cubicBezTo>
                  <a:cubicBezTo>
                    <a:pt x="1873" y="275"/>
                    <a:pt x="1875" y="273"/>
                    <a:pt x="1876" y="273"/>
                  </a:cubicBezTo>
                  <a:cubicBezTo>
                    <a:pt x="1888" y="273"/>
                    <a:pt x="1888" y="273"/>
                    <a:pt x="1888" y="273"/>
                  </a:cubicBezTo>
                  <a:cubicBezTo>
                    <a:pt x="1890" y="273"/>
                    <a:pt x="1891" y="275"/>
                    <a:pt x="1891" y="277"/>
                  </a:cubicBezTo>
                  <a:lnTo>
                    <a:pt x="1891" y="298"/>
                  </a:lnTo>
                  <a:close/>
                  <a:moveTo>
                    <a:pt x="1921" y="298"/>
                  </a:moveTo>
                  <a:cubicBezTo>
                    <a:pt x="1921" y="300"/>
                    <a:pt x="1919" y="302"/>
                    <a:pt x="1918" y="302"/>
                  </a:cubicBezTo>
                  <a:cubicBezTo>
                    <a:pt x="1906" y="302"/>
                    <a:pt x="1906" y="302"/>
                    <a:pt x="1906" y="302"/>
                  </a:cubicBezTo>
                  <a:cubicBezTo>
                    <a:pt x="1904" y="302"/>
                    <a:pt x="1903" y="300"/>
                    <a:pt x="1903" y="298"/>
                  </a:cubicBezTo>
                  <a:cubicBezTo>
                    <a:pt x="1903" y="277"/>
                    <a:pt x="1903" y="277"/>
                    <a:pt x="1903" y="277"/>
                  </a:cubicBezTo>
                  <a:cubicBezTo>
                    <a:pt x="1903" y="275"/>
                    <a:pt x="1904" y="273"/>
                    <a:pt x="1906" y="273"/>
                  </a:cubicBezTo>
                  <a:cubicBezTo>
                    <a:pt x="1918" y="273"/>
                    <a:pt x="1918" y="273"/>
                    <a:pt x="1918" y="273"/>
                  </a:cubicBezTo>
                  <a:cubicBezTo>
                    <a:pt x="1919" y="273"/>
                    <a:pt x="1921" y="275"/>
                    <a:pt x="1921" y="277"/>
                  </a:cubicBezTo>
                  <a:lnTo>
                    <a:pt x="1921" y="298"/>
                  </a:lnTo>
                  <a:close/>
                  <a:moveTo>
                    <a:pt x="1950" y="298"/>
                  </a:moveTo>
                  <a:cubicBezTo>
                    <a:pt x="1950" y="300"/>
                    <a:pt x="1949" y="302"/>
                    <a:pt x="1947" y="302"/>
                  </a:cubicBezTo>
                  <a:cubicBezTo>
                    <a:pt x="1935" y="302"/>
                    <a:pt x="1935" y="302"/>
                    <a:pt x="1935" y="302"/>
                  </a:cubicBezTo>
                  <a:cubicBezTo>
                    <a:pt x="1933" y="302"/>
                    <a:pt x="1932" y="300"/>
                    <a:pt x="1932" y="298"/>
                  </a:cubicBezTo>
                  <a:cubicBezTo>
                    <a:pt x="1932" y="277"/>
                    <a:pt x="1932" y="277"/>
                    <a:pt x="1932" y="277"/>
                  </a:cubicBezTo>
                  <a:cubicBezTo>
                    <a:pt x="1932" y="275"/>
                    <a:pt x="1933" y="273"/>
                    <a:pt x="1935" y="273"/>
                  </a:cubicBezTo>
                  <a:cubicBezTo>
                    <a:pt x="1947" y="273"/>
                    <a:pt x="1947" y="273"/>
                    <a:pt x="1947" y="273"/>
                  </a:cubicBezTo>
                  <a:cubicBezTo>
                    <a:pt x="1949" y="273"/>
                    <a:pt x="1950" y="275"/>
                    <a:pt x="1950" y="277"/>
                  </a:cubicBezTo>
                  <a:lnTo>
                    <a:pt x="1950" y="298"/>
                  </a:lnTo>
                  <a:close/>
                  <a:moveTo>
                    <a:pt x="1699" y="262"/>
                  </a:moveTo>
                  <a:cubicBezTo>
                    <a:pt x="1693" y="262"/>
                    <a:pt x="1688" y="257"/>
                    <a:pt x="1688" y="251"/>
                  </a:cubicBezTo>
                  <a:cubicBezTo>
                    <a:pt x="1688" y="251"/>
                    <a:pt x="1688" y="251"/>
                    <a:pt x="1688" y="59"/>
                  </a:cubicBezTo>
                  <a:cubicBezTo>
                    <a:pt x="1688" y="53"/>
                    <a:pt x="1693" y="49"/>
                    <a:pt x="1699" y="49"/>
                  </a:cubicBezTo>
                  <a:cubicBezTo>
                    <a:pt x="1699" y="49"/>
                    <a:pt x="1699" y="49"/>
                    <a:pt x="1961" y="49"/>
                  </a:cubicBezTo>
                  <a:cubicBezTo>
                    <a:pt x="1967" y="49"/>
                    <a:pt x="1972" y="53"/>
                    <a:pt x="1972" y="59"/>
                  </a:cubicBezTo>
                  <a:cubicBezTo>
                    <a:pt x="1972" y="59"/>
                    <a:pt x="1972" y="59"/>
                    <a:pt x="1972" y="251"/>
                  </a:cubicBezTo>
                  <a:cubicBezTo>
                    <a:pt x="1972" y="257"/>
                    <a:pt x="1967" y="262"/>
                    <a:pt x="1961" y="262"/>
                  </a:cubicBezTo>
                  <a:cubicBezTo>
                    <a:pt x="1961" y="262"/>
                    <a:pt x="1961" y="262"/>
                    <a:pt x="1699" y="262"/>
                  </a:cubicBezTo>
                  <a:close/>
                  <a:moveTo>
                    <a:pt x="1980" y="298"/>
                  </a:moveTo>
                  <a:cubicBezTo>
                    <a:pt x="1980" y="300"/>
                    <a:pt x="1978" y="302"/>
                    <a:pt x="1977" y="302"/>
                  </a:cubicBezTo>
                  <a:cubicBezTo>
                    <a:pt x="1965" y="302"/>
                    <a:pt x="1965" y="302"/>
                    <a:pt x="1965" y="302"/>
                  </a:cubicBezTo>
                  <a:cubicBezTo>
                    <a:pt x="1963" y="302"/>
                    <a:pt x="1962" y="300"/>
                    <a:pt x="1962" y="298"/>
                  </a:cubicBezTo>
                  <a:cubicBezTo>
                    <a:pt x="1962" y="277"/>
                    <a:pt x="1962" y="277"/>
                    <a:pt x="1962" y="277"/>
                  </a:cubicBezTo>
                  <a:cubicBezTo>
                    <a:pt x="1962" y="275"/>
                    <a:pt x="1963" y="273"/>
                    <a:pt x="1965" y="273"/>
                  </a:cubicBezTo>
                  <a:cubicBezTo>
                    <a:pt x="1977" y="273"/>
                    <a:pt x="1977" y="273"/>
                    <a:pt x="1977" y="273"/>
                  </a:cubicBezTo>
                  <a:cubicBezTo>
                    <a:pt x="1978" y="273"/>
                    <a:pt x="1980" y="275"/>
                    <a:pt x="1980" y="277"/>
                  </a:cubicBezTo>
                  <a:lnTo>
                    <a:pt x="1980" y="298"/>
                  </a:lnTo>
                  <a:close/>
                  <a:moveTo>
                    <a:pt x="1980" y="33"/>
                  </a:moveTo>
                  <a:cubicBezTo>
                    <a:pt x="1980" y="35"/>
                    <a:pt x="1978" y="37"/>
                    <a:pt x="1977" y="37"/>
                  </a:cubicBezTo>
                  <a:cubicBezTo>
                    <a:pt x="1965" y="37"/>
                    <a:pt x="1965" y="37"/>
                    <a:pt x="1965" y="37"/>
                  </a:cubicBezTo>
                  <a:cubicBezTo>
                    <a:pt x="1963" y="37"/>
                    <a:pt x="1962" y="35"/>
                    <a:pt x="1962" y="33"/>
                  </a:cubicBezTo>
                  <a:cubicBezTo>
                    <a:pt x="1962" y="12"/>
                    <a:pt x="1962" y="12"/>
                    <a:pt x="1962" y="12"/>
                  </a:cubicBezTo>
                  <a:cubicBezTo>
                    <a:pt x="1962" y="10"/>
                    <a:pt x="1963" y="8"/>
                    <a:pt x="1965" y="8"/>
                  </a:cubicBezTo>
                  <a:cubicBezTo>
                    <a:pt x="1977" y="8"/>
                    <a:pt x="1977" y="8"/>
                    <a:pt x="1977" y="8"/>
                  </a:cubicBezTo>
                  <a:cubicBezTo>
                    <a:pt x="1978" y="8"/>
                    <a:pt x="1980" y="10"/>
                    <a:pt x="1980" y="12"/>
                  </a:cubicBezTo>
                  <a:lnTo>
                    <a:pt x="1980" y="33"/>
                  </a:lnTo>
                  <a:close/>
                  <a:moveTo>
                    <a:pt x="2009" y="298"/>
                  </a:moveTo>
                  <a:cubicBezTo>
                    <a:pt x="2009" y="300"/>
                    <a:pt x="2008" y="302"/>
                    <a:pt x="2006" y="302"/>
                  </a:cubicBezTo>
                  <a:cubicBezTo>
                    <a:pt x="1994" y="302"/>
                    <a:pt x="1994" y="302"/>
                    <a:pt x="1994" y="302"/>
                  </a:cubicBezTo>
                  <a:cubicBezTo>
                    <a:pt x="1992" y="302"/>
                    <a:pt x="1991" y="300"/>
                    <a:pt x="1991" y="298"/>
                  </a:cubicBezTo>
                  <a:cubicBezTo>
                    <a:pt x="1991" y="277"/>
                    <a:pt x="1991" y="277"/>
                    <a:pt x="1991" y="277"/>
                  </a:cubicBezTo>
                  <a:cubicBezTo>
                    <a:pt x="1991" y="275"/>
                    <a:pt x="1992" y="273"/>
                    <a:pt x="1994" y="273"/>
                  </a:cubicBezTo>
                  <a:cubicBezTo>
                    <a:pt x="2006" y="273"/>
                    <a:pt x="2006" y="273"/>
                    <a:pt x="2006" y="273"/>
                  </a:cubicBezTo>
                  <a:cubicBezTo>
                    <a:pt x="2008" y="273"/>
                    <a:pt x="2009" y="275"/>
                    <a:pt x="2009" y="277"/>
                  </a:cubicBezTo>
                  <a:lnTo>
                    <a:pt x="2009" y="298"/>
                  </a:lnTo>
                  <a:close/>
                  <a:moveTo>
                    <a:pt x="2009" y="33"/>
                  </a:moveTo>
                  <a:cubicBezTo>
                    <a:pt x="2009" y="35"/>
                    <a:pt x="2008" y="37"/>
                    <a:pt x="2006" y="37"/>
                  </a:cubicBezTo>
                  <a:cubicBezTo>
                    <a:pt x="1994" y="37"/>
                    <a:pt x="1994" y="37"/>
                    <a:pt x="1994" y="37"/>
                  </a:cubicBezTo>
                  <a:cubicBezTo>
                    <a:pt x="1992" y="37"/>
                    <a:pt x="1991" y="35"/>
                    <a:pt x="1991" y="33"/>
                  </a:cubicBezTo>
                  <a:cubicBezTo>
                    <a:pt x="1991" y="12"/>
                    <a:pt x="1991" y="12"/>
                    <a:pt x="1991" y="12"/>
                  </a:cubicBezTo>
                  <a:cubicBezTo>
                    <a:pt x="1991" y="10"/>
                    <a:pt x="1992" y="8"/>
                    <a:pt x="1994" y="8"/>
                  </a:cubicBezTo>
                  <a:cubicBezTo>
                    <a:pt x="2006" y="8"/>
                    <a:pt x="2006" y="8"/>
                    <a:pt x="2006" y="8"/>
                  </a:cubicBezTo>
                  <a:cubicBezTo>
                    <a:pt x="2008" y="8"/>
                    <a:pt x="2009" y="10"/>
                    <a:pt x="2009" y="12"/>
                  </a:cubicBezTo>
                  <a:lnTo>
                    <a:pt x="2009" y="33"/>
                  </a:lnTo>
                  <a:close/>
                  <a:moveTo>
                    <a:pt x="2017" y="251"/>
                  </a:moveTo>
                  <a:cubicBezTo>
                    <a:pt x="2017" y="251"/>
                    <a:pt x="2017" y="251"/>
                    <a:pt x="2017" y="59"/>
                  </a:cubicBezTo>
                  <a:cubicBezTo>
                    <a:pt x="2017" y="53"/>
                    <a:pt x="2022" y="49"/>
                    <a:pt x="2028" y="49"/>
                  </a:cubicBezTo>
                  <a:cubicBezTo>
                    <a:pt x="2028" y="49"/>
                    <a:pt x="2028" y="49"/>
                    <a:pt x="2290" y="49"/>
                  </a:cubicBezTo>
                  <a:cubicBezTo>
                    <a:pt x="2296" y="49"/>
                    <a:pt x="2300" y="53"/>
                    <a:pt x="2300" y="59"/>
                  </a:cubicBezTo>
                  <a:cubicBezTo>
                    <a:pt x="2300" y="59"/>
                    <a:pt x="2300" y="59"/>
                    <a:pt x="2300" y="251"/>
                  </a:cubicBezTo>
                  <a:cubicBezTo>
                    <a:pt x="2300" y="257"/>
                    <a:pt x="2296" y="262"/>
                    <a:pt x="2290" y="262"/>
                  </a:cubicBezTo>
                  <a:cubicBezTo>
                    <a:pt x="2290" y="262"/>
                    <a:pt x="2290" y="262"/>
                    <a:pt x="2028" y="262"/>
                  </a:cubicBezTo>
                  <a:cubicBezTo>
                    <a:pt x="2022" y="262"/>
                    <a:pt x="2017" y="257"/>
                    <a:pt x="2017" y="251"/>
                  </a:cubicBezTo>
                  <a:close/>
                  <a:moveTo>
                    <a:pt x="2039" y="298"/>
                  </a:moveTo>
                  <a:cubicBezTo>
                    <a:pt x="2039" y="300"/>
                    <a:pt x="2037" y="302"/>
                    <a:pt x="2036" y="302"/>
                  </a:cubicBezTo>
                  <a:cubicBezTo>
                    <a:pt x="2024" y="302"/>
                    <a:pt x="2024" y="302"/>
                    <a:pt x="2024" y="302"/>
                  </a:cubicBezTo>
                  <a:cubicBezTo>
                    <a:pt x="2022" y="302"/>
                    <a:pt x="2021" y="300"/>
                    <a:pt x="2021" y="298"/>
                  </a:cubicBezTo>
                  <a:cubicBezTo>
                    <a:pt x="2021" y="277"/>
                    <a:pt x="2021" y="277"/>
                    <a:pt x="2021" y="277"/>
                  </a:cubicBezTo>
                  <a:cubicBezTo>
                    <a:pt x="2021" y="275"/>
                    <a:pt x="2022" y="273"/>
                    <a:pt x="2024" y="273"/>
                  </a:cubicBezTo>
                  <a:cubicBezTo>
                    <a:pt x="2036" y="273"/>
                    <a:pt x="2036" y="273"/>
                    <a:pt x="2036" y="273"/>
                  </a:cubicBezTo>
                  <a:cubicBezTo>
                    <a:pt x="2037" y="273"/>
                    <a:pt x="2039" y="275"/>
                    <a:pt x="2039" y="277"/>
                  </a:cubicBezTo>
                  <a:lnTo>
                    <a:pt x="2039" y="298"/>
                  </a:lnTo>
                  <a:close/>
                  <a:moveTo>
                    <a:pt x="2068" y="298"/>
                  </a:moveTo>
                  <a:cubicBezTo>
                    <a:pt x="2068" y="300"/>
                    <a:pt x="2067" y="302"/>
                    <a:pt x="2065" y="302"/>
                  </a:cubicBezTo>
                  <a:cubicBezTo>
                    <a:pt x="2053" y="302"/>
                    <a:pt x="2053" y="302"/>
                    <a:pt x="2053" y="302"/>
                  </a:cubicBezTo>
                  <a:cubicBezTo>
                    <a:pt x="2051" y="302"/>
                    <a:pt x="2050" y="300"/>
                    <a:pt x="2050" y="298"/>
                  </a:cubicBezTo>
                  <a:cubicBezTo>
                    <a:pt x="2050" y="277"/>
                    <a:pt x="2050" y="277"/>
                    <a:pt x="2050" y="277"/>
                  </a:cubicBezTo>
                  <a:cubicBezTo>
                    <a:pt x="2050" y="275"/>
                    <a:pt x="2051" y="273"/>
                    <a:pt x="2053" y="273"/>
                  </a:cubicBezTo>
                  <a:cubicBezTo>
                    <a:pt x="2065" y="273"/>
                    <a:pt x="2065" y="273"/>
                    <a:pt x="2065" y="273"/>
                  </a:cubicBezTo>
                  <a:cubicBezTo>
                    <a:pt x="2067" y="273"/>
                    <a:pt x="2068" y="275"/>
                    <a:pt x="2068" y="277"/>
                  </a:cubicBezTo>
                  <a:lnTo>
                    <a:pt x="2068" y="298"/>
                  </a:lnTo>
                  <a:close/>
                  <a:moveTo>
                    <a:pt x="2098" y="298"/>
                  </a:moveTo>
                  <a:cubicBezTo>
                    <a:pt x="2098" y="300"/>
                    <a:pt x="2096" y="302"/>
                    <a:pt x="2095" y="302"/>
                  </a:cubicBezTo>
                  <a:cubicBezTo>
                    <a:pt x="2083" y="302"/>
                    <a:pt x="2083" y="302"/>
                    <a:pt x="2083" y="302"/>
                  </a:cubicBezTo>
                  <a:cubicBezTo>
                    <a:pt x="2081" y="302"/>
                    <a:pt x="2079" y="300"/>
                    <a:pt x="2079" y="298"/>
                  </a:cubicBezTo>
                  <a:cubicBezTo>
                    <a:pt x="2079" y="277"/>
                    <a:pt x="2079" y="277"/>
                    <a:pt x="2079" y="277"/>
                  </a:cubicBezTo>
                  <a:cubicBezTo>
                    <a:pt x="2079" y="275"/>
                    <a:pt x="2081" y="273"/>
                    <a:pt x="2083" y="273"/>
                  </a:cubicBezTo>
                  <a:cubicBezTo>
                    <a:pt x="2095" y="273"/>
                    <a:pt x="2095" y="273"/>
                    <a:pt x="2095" y="273"/>
                  </a:cubicBezTo>
                  <a:cubicBezTo>
                    <a:pt x="2096" y="273"/>
                    <a:pt x="2098" y="275"/>
                    <a:pt x="2098" y="277"/>
                  </a:cubicBezTo>
                  <a:lnTo>
                    <a:pt x="2098" y="298"/>
                  </a:lnTo>
                  <a:close/>
                  <a:moveTo>
                    <a:pt x="2127" y="298"/>
                  </a:moveTo>
                  <a:cubicBezTo>
                    <a:pt x="2127" y="300"/>
                    <a:pt x="2126" y="302"/>
                    <a:pt x="2124" y="302"/>
                  </a:cubicBezTo>
                  <a:cubicBezTo>
                    <a:pt x="2112" y="302"/>
                    <a:pt x="2112" y="302"/>
                    <a:pt x="2112" y="302"/>
                  </a:cubicBezTo>
                  <a:cubicBezTo>
                    <a:pt x="2110" y="302"/>
                    <a:pt x="2109" y="300"/>
                    <a:pt x="2109" y="298"/>
                  </a:cubicBezTo>
                  <a:cubicBezTo>
                    <a:pt x="2109" y="277"/>
                    <a:pt x="2109" y="277"/>
                    <a:pt x="2109" y="277"/>
                  </a:cubicBezTo>
                  <a:cubicBezTo>
                    <a:pt x="2109" y="275"/>
                    <a:pt x="2110" y="273"/>
                    <a:pt x="2112" y="273"/>
                  </a:cubicBezTo>
                  <a:cubicBezTo>
                    <a:pt x="2124" y="273"/>
                    <a:pt x="2124" y="273"/>
                    <a:pt x="2124" y="273"/>
                  </a:cubicBezTo>
                  <a:cubicBezTo>
                    <a:pt x="2126" y="273"/>
                    <a:pt x="2127" y="275"/>
                    <a:pt x="2127" y="277"/>
                  </a:cubicBezTo>
                  <a:lnTo>
                    <a:pt x="2127" y="298"/>
                  </a:lnTo>
                  <a:close/>
                  <a:moveTo>
                    <a:pt x="2157" y="298"/>
                  </a:moveTo>
                  <a:cubicBezTo>
                    <a:pt x="2157" y="300"/>
                    <a:pt x="2155" y="302"/>
                    <a:pt x="2154" y="302"/>
                  </a:cubicBezTo>
                  <a:cubicBezTo>
                    <a:pt x="2141" y="302"/>
                    <a:pt x="2141" y="302"/>
                    <a:pt x="2141" y="302"/>
                  </a:cubicBezTo>
                  <a:cubicBezTo>
                    <a:pt x="2140" y="302"/>
                    <a:pt x="2138" y="300"/>
                    <a:pt x="2138" y="298"/>
                  </a:cubicBezTo>
                  <a:cubicBezTo>
                    <a:pt x="2138" y="277"/>
                    <a:pt x="2138" y="277"/>
                    <a:pt x="2138" y="277"/>
                  </a:cubicBezTo>
                  <a:cubicBezTo>
                    <a:pt x="2138" y="275"/>
                    <a:pt x="2140" y="273"/>
                    <a:pt x="2141" y="273"/>
                  </a:cubicBezTo>
                  <a:cubicBezTo>
                    <a:pt x="2154" y="273"/>
                    <a:pt x="2154" y="273"/>
                    <a:pt x="2154" y="273"/>
                  </a:cubicBezTo>
                  <a:cubicBezTo>
                    <a:pt x="2155" y="273"/>
                    <a:pt x="2157" y="275"/>
                    <a:pt x="2157" y="277"/>
                  </a:cubicBezTo>
                  <a:lnTo>
                    <a:pt x="2157" y="298"/>
                  </a:lnTo>
                  <a:close/>
                  <a:moveTo>
                    <a:pt x="2186" y="298"/>
                  </a:moveTo>
                  <a:cubicBezTo>
                    <a:pt x="2186" y="300"/>
                    <a:pt x="2185" y="302"/>
                    <a:pt x="2183" y="302"/>
                  </a:cubicBezTo>
                  <a:cubicBezTo>
                    <a:pt x="2171" y="302"/>
                    <a:pt x="2171" y="302"/>
                    <a:pt x="2171" y="302"/>
                  </a:cubicBezTo>
                  <a:cubicBezTo>
                    <a:pt x="2169" y="302"/>
                    <a:pt x="2168" y="300"/>
                    <a:pt x="2168" y="298"/>
                  </a:cubicBezTo>
                  <a:cubicBezTo>
                    <a:pt x="2168" y="277"/>
                    <a:pt x="2168" y="277"/>
                    <a:pt x="2168" y="277"/>
                  </a:cubicBezTo>
                  <a:cubicBezTo>
                    <a:pt x="2168" y="275"/>
                    <a:pt x="2169" y="273"/>
                    <a:pt x="2171" y="273"/>
                  </a:cubicBezTo>
                  <a:cubicBezTo>
                    <a:pt x="2183" y="273"/>
                    <a:pt x="2183" y="273"/>
                    <a:pt x="2183" y="273"/>
                  </a:cubicBezTo>
                  <a:cubicBezTo>
                    <a:pt x="2185" y="273"/>
                    <a:pt x="2186" y="275"/>
                    <a:pt x="2186" y="277"/>
                  </a:cubicBezTo>
                  <a:lnTo>
                    <a:pt x="2186" y="298"/>
                  </a:lnTo>
                  <a:close/>
                  <a:moveTo>
                    <a:pt x="2216" y="298"/>
                  </a:moveTo>
                  <a:cubicBezTo>
                    <a:pt x="2216" y="300"/>
                    <a:pt x="2214" y="302"/>
                    <a:pt x="2212" y="302"/>
                  </a:cubicBezTo>
                  <a:cubicBezTo>
                    <a:pt x="2200" y="302"/>
                    <a:pt x="2200" y="302"/>
                    <a:pt x="2200" y="302"/>
                  </a:cubicBezTo>
                  <a:cubicBezTo>
                    <a:pt x="2199" y="302"/>
                    <a:pt x="2197" y="300"/>
                    <a:pt x="2197" y="298"/>
                  </a:cubicBezTo>
                  <a:cubicBezTo>
                    <a:pt x="2197" y="277"/>
                    <a:pt x="2197" y="277"/>
                    <a:pt x="2197" y="277"/>
                  </a:cubicBezTo>
                  <a:cubicBezTo>
                    <a:pt x="2197" y="275"/>
                    <a:pt x="2199" y="273"/>
                    <a:pt x="2200" y="273"/>
                  </a:cubicBezTo>
                  <a:cubicBezTo>
                    <a:pt x="2212" y="273"/>
                    <a:pt x="2212" y="273"/>
                    <a:pt x="2212" y="273"/>
                  </a:cubicBezTo>
                  <a:cubicBezTo>
                    <a:pt x="2214" y="273"/>
                    <a:pt x="2216" y="275"/>
                    <a:pt x="2216" y="277"/>
                  </a:cubicBezTo>
                  <a:lnTo>
                    <a:pt x="2216" y="298"/>
                  </a:lnTo>
                  <a:close/>
                  <a:moveTo>
                    <a:pt x="2245" y="298"/>
                  </a:moveTo>
                  <a:cubicBezTo>
                    <a:pt x="2245" y="300"/>
                    <a:pt x="2244" y="302"/>
                    <a:pt x="2242" y="302"/>
                  </a:cubicBezTo>
                  <a:cubicBezTo>
                    <a:pt x="2230" y="302"/>
                    <a:pt x="2230" y="302"/>
                    <a:pt x="2230" y="302"/>
                  </a:cubicBezTo>
                  <a:cubicBezTo>
                    <a:pt x="2228" y="302"/>
                    <a:pt x="2227" y="300"/>
                    <a:pt x="2227" y="298"/>
                  </a:cubicBezTo>
                  <a:cubicBezTo>
                    <a:pt x="2227" y="277"/>
                    <a:pt x="2227" y="277"/>
                    <a:pt x="2227" y="277"/>
                  </a:cubicBezTo>
                  <a:cubicBezTo>
                    <a:pt x="2227" y="275"/>
                    <a:pt x="2228" y="273"/>
                    <a:pt x="2230" y="273"/>
                  </a:cubicBezTo>
                  <a:cubicBezTo>
                    <a:pt x="2242" y="273"/>
                    <a:pt x="2242" y="273"/>
                    <a:pt x="2242" y="273"/>
                  </a:cubicBezTo>
                  <a:cubicBezTo>
                    <a:pt x="2244" y="273"/>
                    <a:pt x="2245" y="275"/>
                    <a:pt x="2245" y="277"/>
                  </a:cubicBezTo>
                  <a:lnTo>
                    <a:pt x="2245" y="298"/>
                  </a:lnTo>
                  <a:close/>
                  <a:moveTo>
                    <a:pt x="2274" y="298"/>
                  </a:moveTo>
                  <a:cubicBezTo>
                    <a:pt x="2274" y="300"/>
                    <a:pt x="2273" y="302"/>
                    <a:pt x="2271" y="302"/>
                  </a:cubicBezTo>
                  <a:cubicBezTo>
                    <a:pt x="2259" y="302"/>
                    <a:pt x="2259" y="302"/>
                    <a:pt x="2259" y="302"/>
                  </a:cubicBezTo>
                  <a:cubicBezTo>
                    <a:pt x="2258" y="302"/>
                    <a:pt x="2256" y="300"/>
                    <a:pt x="2256" y="298"/>
                  </a:cubicBezTo>
                  <a:cubicBezTo>
                    <a:pt x="2256" y="277"/>
                    <a:pt x="2256" y="277"/>
                    <a:pt x="2256" y="277"/>
                  </a:cubicBezTo>
                  <a:cubicBezTo>
                    <a:pt x="2256" y="275"/>
                    <a:pt x="2258" y="273"/>
                    <a:pt x="2259" y="273"/>
                  </a:cubicBezTo>
                  <a:cubicBezTo>
                    <a:pt x="2271" y="273"/>
                    <a:pt x="2271" y="273"/>
                    <a:pt x="2271" y="273"/>
                  </a:cubicBezTo>
                  <a:cubicBezTo>
                    <a:pt x="2273" y="273"/>
                    <a:pt x="2274" y="275"/>
                    <a:pt x="2274" y="277"/>
                  </a:cubicBezTo>
                  <a:lnTo>
                    <a:pt x="2274" y="298"/>
                  </a:lnTo>
                  <a:close/>
                  <a:moveTo>
                    <a:pt x="2304" y="298"/>
                  </a:moveTo>
                  <a:cubicBezTo>
                    <a:pt x="2304" y="300"/>
                    <a:pt x="2303" y="302"/>
                    <a:pt x="2301" y="302"/>
                  </a:cubicBezTo>
                  <a:cubicBezTo>
                    <a:pt x="2289" y="302"/>
                    <a:pt x="2289" y="302"/>
                    <a:pt x="2289" y="302"/>
                  </a:cubicBezTo>
                  <a:cubicBezTo>
                    <a:pt x="2287" y="302"/>
                    <a:pt x="2286" y="300"/>
                    <a:pt x="2286" y="298"/>
                  </a:cubicBezTo>
                  <a:cubicBezTo>
                    <a:pt x="2286" y="277"/>
                    <a:pt x="2286" y="277"/>
                    <a:pt x="2286" y="277"/>
                  </a:cubicBezTo>
                  <a:cubicBezTo>
                    <a:pt x="2286" y="275"/>
                    <a:pt x="2287" y="273"/>
                    <a:pt x="2289" y="273"/>
                  </a:cubicBezTo>
                  <a:cubicBezTo>
                    <a:pt x="2301" y="273"/>
                    <a:pt x="2301" y="273"/>
                    <a:pt x="2301" y="273"/>
                  </a:cubicBezTo>
                  <a:cubicBezTo>
                    <a:pt x="2303" y="273"/>
                    <a:pt x="2304" y="275"/>
                    <a:pt x="2304" y="277"/>
                  </a:cubicBezTo>
                  <a:lnTo>
                    <a:pt x="2304" y="298"/>
                  </a:lnTo>
                  <a:close/>
                  <a:moveTo>
                    <a:pt x="2304" y="33"/>
                  </a:moveTo>
                  <a:cubicBezTo>
                    <a:pt x="2304" y="35"/>
                    <a:pt x="2303" y="37"/>
                    <a:pt x="2301" y="37"/>
                  </a:cubicBezTo>
                  <a:cubicBezTo>
                    <a:pt x="2289" y="37"/>
                    <a:pt x="2289" y="37"/>
                    <a:pt x="2289" y="37"/>
                  </a:cubicBezTo>
                  <a:cubicBezTo>
                    <a:pt x="2287" y="37"/>
                    <a:pt x="2286" y="35"/>
                    <a:pt x="2286" y="33"/>
                  </a:cubicBezTo>
                  <a:cubicBezTo>
                    <a:pt x="2286" y="12"/>
                    <a:pt x="2286" y="12"/>
                    <a:pt x="2286" y="12"/>
                  </a:cubicBezTo>
                  <a:cubicBezTo>
                    <a:pt x="2286" y="10"/>
                    <a:pt x="2287" y="8"/>
                    <a:pt x="2289" y="8"/>
                  </a:cubicBezTo>
                  <a:cubicBezTo>
                    <a:pt x="2301" y="8"/>
                    <a:pt x="2301" y="8"/>
                    <a:pt x="2301" y="8"/>
                  </a:cubicBezTo>
                  <a:cubicBezTo>
                    <a:pt x="2303" y="8"/>
                    <a:pt x="2304" y="10"/>
                    <a:pt x="2304" y="12"/>
                  </a:cubicBezTo>
                  <a:lnTo>
                    <a:pt x="2304" y="33"/>
                  </a:lnTo>
                  <a:close/>
                  <a:moveTo>
                    <a:pt x="2333" y="298"/>
                  </a:moveTo>
                  <a:cubicBezTo>
                    <a:pt x="2333" y="300"/>
                    <a:pt x="2332" y="302"/>
                    <a:pt x="2330" y="302"/>
                  </a:cubicBezTo>
                  <a:cubicBezTo>
                    <a:pt x="2318" y="302"/>
                    <a:pt x="2318" y="302"/>
                    <a:pt x="2318" y="302"/>
                  </a:cubicBezTo>
                  <a:cubicBezTo>
                    <a:pt x="2317" y="302"/>
                    <a:pt x="2315" y="300"/>
                    <a:pt x="2315" y="298"/>
                  </a:cubicBezTo>
                  <a:cubicBezTo>
                    <a:pt x="2315" y="277"/>
                    <a:pt x="2315" y="277"/>
                    <a:pt x="2315" y="277"/>
                  </a:cubicBezTo>
                  <a:cubicBezTo>
                    <a:pt x="2315" y="275"/>
                    <a:pt x="2317" y="273"/>
                    <a:pt x="2318" y="273"/>
                  </a:cubicBezTo>
                  <a:cubicBezTo>
                    <a:pt x="2330" y="273"/>
                    <a:pt x="2330" y="273"/>
                    <a:pt x="2330" y="273"/>
                  </a:cubicBezTo>
                  <a:cubicBezTo>
                    <a:pt x="2332" y="273"/>
                    <a:pt x="2333" y="275"/>
                    <a:pt x="2333" y="277"/>
                  </a:cubicBezTo>
                  <a:lnTo>
                    <a:pt x="2333" y="298"/>
                  </a:lnTo>
                  <a:close/>
                  <a:moveTo>
                    <a:pt x="2333" y="33"/>
                  </a:moveTo>
                  <a:cubicBezTo>
                    <a:pt x="2333" y="35"/>
                    <a:pt x="2332" y="37"/>
                    <a:pt x="2330" y="37"/>
                  </a:cubicBezTo>
                  <a:cubicBezTo>
                    <a:pt x="2318" y="37"/>
                    <a:pt x="2318" y="37"/>
                    <a:pt x="2318" y="37"/>
                  </a:cubicBezTo>
                  <a:cubicBezTo>
                    <a:pt x="2317" y="37"/>
                    <a:pt x="2315" y="35"/>
                    <a:pt x="2315" y="33"/>
                  </a:cubicBezTo>
                  <a:cubicBezTo>
                    <a:pt x="2315" y="12"/>
                    <a:pt x="2315" y="12"/>
                    <a:pt x="2315" y="12"/>
                  </a:cubicBezTo>
                  <a:cubicBezTo>
                    <a:pt x="2315" y="10"/>
                    <a:pt x="2317" y="8"/>
                    <a:pt x="2318" y="8"/>
                  </a:cubicBezTo>
                  <a:cubicBezTo>
                    <a:pt x="2330" y="8"/>
                    <a:pt x="2330" y="8"/>
                    <a:pt x="2330" y="8"/>
                  </a:cubicBezTo>
                  <a:cubicBezTo>
                    <a:pt x="2332" y="8"/>
                    <a:pt x="2333" y="10"/>
                    <a:pt x="2333" y="12"/>
                  </a:cubicBezTo>
                  <a:lnTo>
                    <a:pt x="2333" y="33"/>
                  </a:lnTo>
                  <a:close/>
                  <a:moveTo>
                    <a:pt x="2363" y="298"/>
                  </a:moveTo>
                  <a:cubicBezTo>
                    <a:pt x="2363" y="300"/>
                    <a:pt x="2362" y="302"/>
                    <a:pt x="2360" y="302"/>
                  </a:cubicBezTo>
                  <a:cubicBezTo>
                    <a:pt x="2348" y="302"/>
                    <a:pt x="2348" y="302"/>
                    <a:pt x="2348" y="302"/>
                  </a:cubicBezTo>
                  <a:cubicBezTo>
                    <a:pt x="2346" y="302"/>
                    <a:pt x="2345" y="300"/>
                    <a:pt x="2345" y="298"/>
                  </a:cubicBezTo>
                  <a:cubicBezTo>
                    <a:pt x="2345" y="277"/>
                    <a:pt x="2345" y="277"/>
                    <a:pt x="2345" y="277"/>
                  </a:cubicBezTo>
                  <a:cubicBezTo>
                    <a:pt x="2345" y="275"/>
                    <a:pt x="2346" y="273"/>
                    <a:pt x="2348" y="273"/>
                  </a:cubicBezTo>
                  <a:cubicBezTo>
                    <a:pt x="2360" y="273"/>
                    <a:pt x="2360" y="273"/>
                    <a:pt x="2360" y="273"/>
                  </a:cubicBezTo>
                  <a:cubicBezTo>
                    <a:pt x="2362" y="273"/>
                    <a:pt x="2363" y="275"/>
                    <a:pt x="2363" y="277"/>
                  </a:cubicBezTo>
                  <a:lnTo>
                    <a:pt x="2363" y="298"/>
                  </a:lnTo>
                  <a:close/>
                  <a:moveTo>
                    <a:pt x="2392" y="298"/>
                  </a:moveTo>
                  <a:cubicBezTo>
                    <a:pt x="2392" y="300"/>
                    <a:pt x="2391" y="302"/>
                    <a:pt x="2389" y="302"/>
                  </a:cubicBezTo>
                  <a:cubicBezTo>
                    <a:pt x="2377" y="302"/>
                    <a:pt x="2377" y="302"/>
                    <a:pt x="2377" y="302"/>
                  </a:cubicBezTo>
                  <a:cubicBezTo>
                    <a:pt x="2376" y="302"/>
                    <a:pt x="2374" y="300"/>
                    <a:pt x="2374" y="298"/>
                  </a:cubicBezTo>
                  <a:cubicBezTo>
                    <a:pt x="2374" y="277"/>
                    <a:pt x="2374" y="277"/>
                    <a:pt x="2374" y="277"/>
                  </a:cubicBezTo>
                  <a:cubicBezTo>
                    <a:pt x="2374" y="275"/>
                    <a:pt x="2376" y="273"/>
                    <a:pt x="2377" y="273"/>
                  </a:cubicBezTo>
                  <a:cubicBezTo>
                    <a:pt x="2389" y="273"/>
                    <a:pt x="2389" y="273"/>
                    <a:pt x="2389" y="273"/>
                  </a:cubicBezTo>
                  <a:cubicBezTo>
                    <a:pt x="2391" y="273"/>
                    <a:pt x="2392" y="275"/>
                    <a:pt x="2392" y="277"/>
                  </a:cubicBezTo>
                  <a:lnTo>
                    <a:pt x="2392" y="298"/>
                  </a:lnTo>
                  <a:close/>
                  <a:moveTo>
                    <a:pt x="2422" y="298"/>
                  </a:moveTo>
                  <a:cubicBezTo>
                    <a:pt x="2422" y="300"/>
                    <a:pt x="2420" y="302"/>
                    <a:pt x="2419" y="302"/>
                  </a:cubicBezTo>
                  <a:cubicBezTo>
                    <a:pt x="2407" y="302"/>
                    <a:pt x="2407" y="302"/>
                    <a:pt x="2407" y="302"/>
                  </a:cubicBezTo>
                  <a:cubicBezTo>
                    <a:pt x="2405" y="302"/>
                    <a:pt x="2404" y="300"/>
                    <a:pt x="2404" y="298"/>
                  </a:cubicBezTo>
                  <a:cubicBezTo>
                    <a:pt x="2404" y="277"/>
                    <a:pt x="2404" y="277"/>
                    <a:pt x="2404" y="277"/>
                  </a:cubicBezTo>
                  <a:cubicBezTo>
                    <a:pt x="2404" y="275"/>
                    <a:pt x="2405" y="273"/>
                    <a:pt x="2407" y="273"/>
                  </a:cubicBezTo>
                  <a:cubicBezTo>
                    <a:pt x="2419" y="273"/>
                    <a:pt x="2419" y="273"/>
                    <a:pt x="2419" y="273"/>
                  </a:cubicBezTo>
                  <a:cubicBezTo>
                    <a:pt x="2420" y="273"/>
                    <a:pt x="2422" y="275"/>
                    <a:pt x="2422" y="277"/>
                  </a:cubicBezTo>
                  <a:lnTo>
                    <a:pt x="2422" y="298"/>
                  </a:lnTo>
                  <a:close/>
                  <a:moveTo>
                    <a:pt x="2451" y="298"/>
                  </a:moveTo>
                  <a:cubicBezTo>
                    <a:pt x="2451" y="300"/>
                    <a:pt x="2450" y="302"/>
                    <a:pt x="2448" y="302"/>
                  </a:cubicBezTo>
                  <a:cubicBezTo>
                    <a:pt x="2436" y="302"/>
                    <a:pt x="2436" y="302"/>
                    <a:pt x="2436" y="302"/>
                  </a:cubicBezTo>
                  <a:cubicBezTo>
                    <a:pt x="2435" y="302"/>
                    <a:pt x="2433" y="300"/>
                    <a:pt x="2433" y="298"/>
                  </a:cubicBezTo>
                  <a:cubicBezTo>
                    <a:pt x="2433" y="277"/>
                    <a:pt x="2433" y="277"/>
                    <a:pt x="2433" y="277"/>
                  </a:cubicBezTo>
                  <a:cubicBezTo>
                    <a:pt x="2433" y="275"/>
                    <a:pt x="2435" y="273"/>
                    <a:pt x="2436" y="273"/>
                  </a:cubicBezTo>
                  <a:cubicBezTo>
                    <a:pt x="2448" y="273"/>
                    <a:pt x="2448" y="273"/>
                    <a:pt x="2448" y="273"/>
                  </a:cubicBezTo>
                  <a:cubicBezTo>
                    <a:pt x="2450" y="273"/>
                    <a:pt x="2451" y="275"/>
                    <a:pt x="2451" y="277"/>
                  </a:cubicBezTo>
                  <a:lnTo>
                    <a:pt x="2451" y="298"/>
                  </a:lnTo>
                  <a:close/>
                  <a:moveTo>
                    <a:pt x="2481" y="298"/>
                  </a:moveTo>
                  <a:cubicBezTo>
                    <a:pt x="2481" y="300"/>
                    <a:pt x="2479" y="302"/>
                    <a:pt x="2478" y="302"/>
                  </a:cubicBezTo>
                  <a:cubicBezTo>
                    <a:pt x="2466" y="302"/>
                    <a:pt x="2466" y="302"/>
                    <a:pt x="2466" y="302"/>
                  </a:cubicBezTo>
                  <a:cubicBezTo>
                    <a:pt x="2464" y="302"/>
                    <a:pt x="2463" y="300"/>
                    <a:pt x="2463" y="298"/>
                  </a:cubicBezTo>
                  <a:cubicBezTo>
                    <a:pt x="2463" y="277"/>
                    <a:pt x="2463" y="277"/>
                    <a:pt x="2463" y="277"/>
                  </a:cubicBezTo>
                  <a:cubicBezTo>
                    <a:pt x="2463" y="275"/>
                    <a:pt x="2464" y="273"/>
                    <a:pt x="2466" y="273"/>
                  </a:cubicBezTo>
                  <a:cubicBezTo>
                    <a:pt x="2478" y="273"/>
                    <a:pt x="2478" y="273"/>
                    <a:pt x="2478" y="273"/>
                  </a:cubicBezTo>
                  <a:cubicBezTo>
                    <a:pt x="2479" y="273"/>
                    <a:pt x="2481" y="275"/>
                    <a:pt x="2481" y="277"/>
                  </a:cubicBezTo>
                  <a:lnTo>
                    <a:pt x="2481" y="298"/>
                  </a:lnTo>
                  <a:close/>
                  <a:moveTo>
                    <a:pt x="2510" y="298"/>
                  </a:moveTo>
                  <a:cubicBezTo>
                    <a:pt x="2510" y="300"/>
                    <a:pt x="2509" y="302"/>
                    <a:pt x="2507" y="302"/>
                  </a:cubicBezTo>
                  <a:cubicBezTo>
                    <a:pt x="2495" y="302"/>
                    <a:pt x="2495" y="302"/>
                    <a:pt x="2495" y="302"/>
                  </a:cubicBezTo>
                  <a:cubicBezTo>
                    <a:pt x="2494" y="302"/>
                    <a:pt x="2492" y="300"/>
                    <a:pt x="2492" y="298"/>
                  </a:cubicBezTo>
                  <a:cubicBezTo>
                    <a:pt x="2492" y="277"/>
                    <a:pt x="2492" y="277"/>
                    <a:pt x="2492" y="277"/>
                  </a:cubicBezTo>
                  <a:cubicBezTo>
                    <a:pt x="2492" y="275"/>
                    <a:pt x="2494" y="273"/>
                    <a:pt x="2495" y="273"/>
                  </a:cubicBezTo>
                  <a:cubicBezTo>
                    <a:pt x="2507" y="273"/>
                    <a:pt x="2507" y="273"/>
                    <a:pt x="2507" y="273"/>
                  </a:cubicBezTo>
                  <a:cubicBezTo>
                    <a:pt x="2509" y="273"/>
                    <a:pt x="2510" y="275"/>
                    <a:pt x="2510" y="277"/>
                  </a:cubicBezTo>
                  <a:lnTo>
                    <a:pt x="2510" y="298"/>
                  </a:lnTo>
                  <a:close/>
                  <a:moveTo>
                    <a:pt x="2540" y="298"/>
                  </a:moveTo>
                  <a:cubicBezTo>
                    <a:pt x="2540" y="300"/>
                    <a:pt x="2538" y="302"/>
                    <a:pt x="2537" y="302"/>
                  </a:cubicBezTo>
                  <a:cubicBezTo>
                    <a:pt x="2525" y="302"/>
                    <a:pt x="2525" y="302"/>
                    <a:pt x="2525" y="302"/>
                  </a:cubicBezTo>
                  <a:cubicBezTo>
                    <a:pt x="2523" y="302"/>
                    <a:pt x="2522" y="300"/>
                    <a:pt x="2522" y="298"/>
                  </a:cubicBezTo>
                  <a:cubicBezTo>
                    <a:pt x="2522" y="277"/>
                    <a:pt x="2522" y="277"/>
                    <a:pt x="2522" y="277"/>
                  </a:cubicBezTo>
                  <a:cubicBezTo>
                    <a:pt x="2522" y="275"/>
                    <a:pt x="2523" y="273"/>
                    <a:pt x="2525" y="273"/>
                  </a:cubicBezTo>
                  <a:cubicBezTo>
                    <a:pt x="2537" y="273"/>
                    <a:pt x="2537" y="273"/>
                    <a:pt x="2537" y="273"/>
                  </a:cubicBezTo>
                  <a:cubicBezTo>
                    <a:pt x="2538" y="273"/>
                    <a:pt x="2540" y="275"/>
                    <a:pt x="2540" y="277"/>
                  </a:cubicBezTo>
                  <a:lnTo>
                    <a:pt x="2540" y="298"/>
                  </a:lnTo>
                  <a:close/>
                  <a:moveTo>
                    <a:pt x="2569" y="298"/>
                  </a:moveTo>
                  <a:cubicBezTo>
                    <a:pt x="2569" y="300"/>
                    <a:pt x="2568" y="302"/>
                    <a:pt x="2566" y="302"/>
                  </a:cubicBezTo>
                  <a:cubicBezTo>
                    <a:pt x="2554" y="302"/>
                    <a:pt x="2554" y="302"/>
                    <a:pt x="2554" y="302"/>
                  </a:cubicBezTo>
                  <a:cubicBezTo>
                    <a:pt x="2552" y="302"/>
                    <a:pt x="2551" y="300"/>
                    <a:pt x="2551" y="298"/>
                  </a:cubicBezTo>
                  <a:cubicBezTo>
                    <a:pt x="2551" y="277"/>
                    <a:pt x="2551" y="277"/>
                    <a:pt x="2551" y="277"/>
                  </a:cubicBezTo>
                  <a:cubicBezTo>
                    <a:pt x="2551" y="275"/>
                    <a:pt x="2552" y="273"/>
                    <a:pt x="2554" y="273"/>
                  </a:cubicBezTo>
                  <a:cubicBezTo>
                    <a:pt x="2566" y="273"/>
                    <a:pt x="2566" y="273"/>
                    <a:pt x="2566" y="273"/>
                  </a:cubicBezTo>
                  <a:cubicBezTo>
                    <a:pt x="2568" y="273"/>
                    <a:pt x="2569" y="275"/>
                    <a:pt x="2569" y="277"/>
                  </a:cubicBezTo>
                  <a:lnTo>
                    <a:pt x="2569" y="298"/>
                  </a:lnTo>
                  <a:close/>
                  <a:moveTo>
                    <a:pt x="2599" y="298"/>
                  </a:moveTo>
                  <a:cubicBezTo>
                    <a:pt x="2599" y="300"/>
                    <a:pt x="2597" y="302"/>
                    <a:pt x="2596" y="302"/>
                  </a:cubicBezTo>
                  <a:cubicBezTo>
                    <a:pt x="2584" y="302"/>
                    <a:pt x="2584" y="302"/>
                    <a:pt x="2584" y="302"/>
                  </a:cubicBezTo>
                  <a:cubicBezTo>
                    <a:pt x="2582" y="302"/>
                    <a:pt x="2581" y="300"/>
                    <a:pt x="2581" y="298"/>
                  </a:cubicBezTo>
                  <a:cubicBezTo>
                    <a:pt x="2581" y="277"/>
                    <a:pt x="2581" y="277"/>
                    <a:pt x="2581" y="277"/>
                  </a:cubicBezTo>
                  <a:cubicBezTo>
                    <a:pt x="2581" y="275"/>
                    <a:pt x="2582" y="273"/>
                    <a:pt x="2584" y="273"/>
                  </a:cubicBezTo>
                  <a:cubicBezTo>
                    <a:pt x="2596" y="273"/>
                    <a:pt x="2596" y="273"/>
                    <a:pt x="2596" y="273"/>
                  </a:cubicBezTo>
                  <a:cubicBezTo>
                    <a:pt x="2597" y="273"/>
                    <a:pt x="2599" y="275"/>
                    <a:pt x="2599" y="277"/>
                  </a:cubicBezTo>
                  <a:lnTo>
                    <a:pt x="2599" y="298"/>
                  </a:lnTo>
                  <a:close/>
                  <a:moveTo>
                    <a:pt x="2628" y="298"/>
                  </a:moveTo>
                  <a:cubicBezTo>
                    <a:pt x="2628" y="300"/>
                    <a:pt x="2627" y="302"/>
                    <a:pt x="2625" y="302"/>
                  </a:cubicBezTo>
                  <a:cubicBezTo>
                    <a:pt x="2613" y="302"/>
                    <a:pt x="2613" y="302"/>
                    <a:pt x="2613" y="302"/>
                  </a:cubicBezTo>
                  <a:cubicBezTo>
                    <a:pt x="2611" y="302"/>
                    <a:pt x="2610" y="300"/>
                    <a:pt x="2610" y="298"/>
                  </a:cubicBezTo>
                  <a:cubicBezTo>
                    <a:pt x="2610" y="277"/>
                    <a:pt x="2610" y="277"/>
                    <a:pt x="2610" y="277"/>
                  </a:cubicBezTo>
                  <a:cubicBezTo>
                    <a:pt x="2610" y="275"/>
                    <a:pt x="2611" y="273"/>
                    <a:pt x="2613" y="273"/>
                  </a:cubicBezTo>
                  <a:cubicBezTo>
                    <a:pt x="2625" y="273"/>
                    <a:pt x="2625" y="273"/>
                    <a:pt x="2625" y="273"/>
                  </a:cubicBezTo>
                  <a:cubicBezTo>
                    <a:pt x="2627" y="273"/>
                    <a:pt x="2628" y="275"/>
                    <a:pt x="2628" y="277"/>
                  </a:cubicBezTo>
                  <a:lnTo>
                    <a:pt x="2628" y="298"/>
                  </a:lnTo>
                  <a:close/>
                  <a:moveTo>
                    <a:pt x="2629" y="251"/>
                  </a:moveTo>
                  <a:cubicBezTo>
                    <a:pt x="2629" y="257"/>
                    <a:pt x="2625" y="262"/>
                    <a:pt x="2619" y="262"/>
                  </a:cubicBezTo>
                  <a:cubicBezTo>
                    <a:pt x="2619" y="262"/>
                    <a:pt x="2619" y="262"/>
                    <a:pt x="2357" y="262"/>
                  </a:cubicBezTo>
                  <a:cubicBezTo>
                    <a:pt x="2351" y="262"/>
                    <a:pt x="2346" y="257"/>
                    <a:pt x="2346" y="251"/>
                  </a:cubicBezTo>
                  <a:cubicBezTo>
                    <a:pt x="2346" y="251"/>
                    <a:pt x="2346" y="251"/>
                    <a:pt x="2346" y="59"/>
                  </a:cubicBezTo>
                  <a:cubicBezTo>
                    <a:pt x="2346" y="53"/>
                    <a:pt x="2351" y="49"/>
                    <a:pt x="2357" y="49"/>
                  </a:cubicBezTo>
                  <a:cubicBezTo>
                    <a:pt x="2357" y="49"/>
                    <a:pt x="2357" y="49"/>
                    <a:pt x="2619" y="49"/>
                  </a:cubicBezTo>
                  <a:cubicBezTo>
                    <a:pt x="2625" y="49"/>
                    <a:pt x="2629" y="53"/>
                    <a:pt x="2629" y="59"/>
                  </a:cubicBezTo>
                  <a:cubicBezTo>
                    <a:pt x="2629" y="59"/>
                    <a:pt x="2629" y="59"/>
                    <a:pt x="2629" y="251"/>
                  </a:cubicBezTo>
                  <a:close/>
                  <a:moveTo>
                    <a:pt x="2658" y="298"/>
                  </a:moveTo>
                  <a:cubicBezTo>
                    <a:pt x="2658" y="300"/>
                    <a:pt x="2656" y="302"/>
                    <a:pt x="2655" y="302"/>
                  </a:cubicBezTo>
                  <a:cubicBezTo>
                    <a:pt x="2643" y="302"/>
                    <a:pt x="2643" y="302"/>
                    <a:pt x="2643" y="302"/>
                  </a:cubicBezTo>
                  <a:cubicBezTo>
                    <a:pt x="2641" y="302"/>
                    <a:pt x="2640" y="300"/>
                    <a:pt x="2640" y="298"/>
                  </a:cubicBezTo>
                  <a:cubicBezTo>
                    <a:pt x="2640" y="277"/>
                    <a:pt x="2640" y="277"/>
                    <a:pt x="2640" y="277"/>
                  </a:cubicBezTo>
                  <a:cubicBezTo>
                    <a:pt x="2640" y="275"/>
                    <a:pt x="2641" y="273"/>
                    <a:pt x="2643" y="273"/>
                  </a:cubicBezTo>
                  <a:cubicBezTo>
                    <a:pt x="2655" y="273"/>
                    <a:pt x="2655" y="273"/>
                    <a:pt x="2655" y="273"/>
                  </a:cubicBezTo>
                  <a:cubicBezTo>
                    <a:pt x="2656" y="273"/>
                    <a:pt x="2658" y="275"/>
                    <a:pt x="2658" y="277"/>
                  </a:cubicBezTo>
                  <a:lnTo>
                    <a:pt x="2658" y="298"/>
                  </a:lnTo>
                  <a:close/>
                  <a:moveTo>
                    <a:pt x="2658" y="33"/>
                  </a:moveTo>
                  <a:cubicBezTo>
                    <a:pt x="2658" y="35"/>
                    <a:pt x="2656" y="37"/>
                    <a:pt x="2655" y="37"/>
                  </a:cubicBezTo>
                  <a:cubicBezTo>
                    <a:pt x="2643" y="37"/>
                    <a:pt x="2643" y="37"/>
                    <a:pt x="2643" y="37"/>
                  </a:cubicBezTo>
                  <a:cubicBezTo>
                    <a:pt x="2641" y="37"/>
                    <a:pt x="2640" y="35"/>
                    <a:pt x="2640" y="33"/>
                  </a:cubicBezTo>
                  <a:cubicBezTo>
                    <a:pt x="2640" y="12"/>
                    <a:pt x="2640" y="12"/>
                    <a:pt x="2640" y="12"/>
                  </a:cubicBezTo>
                  <a:cubicBezTo>
                    <a:pt x="2640" y="10"/>
                    <a:pt x="2641" y="8"/>
                    <a:pt x="2643" y="8"/>
                  </a:cubicBezTo>
                  <a:cubicBezTo>
                    <a:pt x="2655" y="8"/>
                    <a:pt x="2655" y="8"/>
                    <a:pt x="2655" y="8"/>
                  </a:cubicBezTo>
                  <a:cubicBezTo>
                    <a:pt x="2656" y="8"/>
                    <a:pt x="2658" y="10"/>
                    <a:pt x="2658" y="12"/>
                  </a:cubicBezTo>
                  <a:lnTo>
                    <a:pt x="2658" y="33"/>
                  </a:lnTo>
                  <a:close/>
                </a:path>
              </a:pathLst>
            </a:custGeom>
            <a:gradFill>
              <a:gsLst>
                <a:gs pos="39000">
                  <a:srgbClr val="000000"/>
                </a:gs>
                <a:gs pos="50000">
                  <a:srgbClr val="646464"/>
                </a:gs>
                <a:gs pos="82000">
                  <a:srgbClr val="000000"/>
                </a:gs>
              </a:gsLst>
              <a:lin ang="0" scaled="1"/>
            </a:gradFill>
            <a:ln w="9525">
              <a:noFill/>
              <a:round/>
              <a:headEnd/>
              <a:tailEnd/>
            </a:ln>
            <a:effectLst>
              <a:outerShdw blurRad="50800" dist="38100" dir="5400000" algn="t" rotWithShape="0">
                <a:prstClr val="black">
                  <a:alpha val="40000"/>
                </a:prstClr>
              </a:outerShdw>
            </a:effectLst>
          </p:spPr>
          <p:txBody>
            <a:bodyPr/>
            <a:lstStyle/>
            <a:p>
              <a:pPr fontAlgn="auto">
                <a:spcBef>
                  <a:spcPts val="0"/>
                </a:spcBef>
                <a:spcAft>
                  <a:spcPts val="0"/>
                </a:spcAft>
                <a:defRPr/>
              </a:pPr>
              <a:endParaRPr lang="en-GB" kern="0">
                <a:solidFill>
                  <a:prstClr val="black"/>
                </a:solidFill>
                <a:latin typeface="+mn-lt"/>
                <a:cs typeface="+mn-cs"/>
              </a:endParaRPr>
            </a:p>
          </p:txBody>
        </p:sp>
        <p:sp>
          <p:nvSpPr>
            <p:cNvPr id="63" name="Line 33"/>
            <p:cNvSpPr>
              <a:spLocks noChangeShapeType="1"/>
            </p:cNvSpPr>
            <p:nvPr/>
          </p:nvSpPr>
          <p:spPr bwMode="gray">
            <a:xfrm flipH="1" flipV="1">
              <a:off x="9086419" y="-1059680"/>
              <a:ext cx="0" cy="4310860"/>
            </a:xfrm>
            <a:prstGeom prst="line">
              <a:avLst/>
            </a:prstGeom>
            <a:noFill/>
            <a:ln w="19050">
              <a:solidFill>
                <a:schemeClr val="tx1">
                  <a:lumMod val="75000"/>
                  <a:lumOff val="25000"/>
                </a:schemeClr>
              </a:solidFill>
              <a:prstDash val="sysDot"/>
              <a:round/>
              <a:headEnd/>
              <a:tailEnd/>
            </a:ln>
            <a:effectLst/>
          </p:spPr>
          <p:txBody>
            <a:bodyPr/>
            <a:lstStyle/>
            <a:p>
              <a:pPr fontAlgn="auto">
                <a:spcBef>
                  <a:spcPts val="0"/>
                </a:spcBef>
                <a:spcAft>
                  <a:spcPts val="0"/>
                </a:spcAft>
                <a:defRPr/>
              </a:pPr>
              <a:endParaRPr lang="en-GB" kern="0">
                <a:solidFill>
                  <a:schemeClr val="bg1">
                    <a:lumMod val="95000"/>
                  </a:schemeClr>
                </a:solidFill>
                <a:latin typeface="+mn-lt"/>
                <a:cs typeface="+mn-cs"/>
              </a:endParaRPr>
            </a:p>
          </p:txBody>
        </p:sp>
        <p:sp>
          <p:nvSpPr>
            <p:cNvPr id="65" name="Freeform 6"/>
            <p:cNvSpPr>
              <a:spLocks/>
            </p:cNvSpPr>
            <p:nvPr/>
          </p:nvSpPr>
          <p:spPr bwMode="gray">
            <a:xfrm>
              <a:off x="466075" y="3346325"/>
              <a:ext cx="898532" cy="674266"/>
            </a:xfrm>
            <a:custGeom>
              <a:avLst/>
              <a:gdLst/>
              <a:ahLst/>
              <a:cxnLst>
                <a:cxn ang="0">
                  <a:pos x="10" y="213"/>
                </a:cxn>
                <a:cxn ang="0">
                  <a:pos x="272" y="213"/>
                </a:cxn>
                <a:cxn ang="0">
                  <a:pos x="283" y="202"/>
                </a:cxn>
                <a:cxn ang="0">
                  <a:pos x="283" y="10"/>
                </a:cxn>
                <a:cxn ang="0">
                  <a:pos x="272" y="0"/>
                </a:cxn>
                <a:cxn ang="0">
                  <a:pos x="10" y="0"/>
                </a:cxn>
                <a:cxn ang="0">
                  <a:pos x="0" y="10"/>
                </a:cxn>
                <a:cxn ang="0">
                  <a:pos x="0" y="202"/>
                </a:cxn>
                <a:cxn ang="0">
                  <a:pos x="10" y="213"/>
                </a:cxn>
              </a:cxnLst>
              <a:rect l="0" t="0" r="r" b="b"/>
              <a:pathLst>
                <a:path w="283" h="213">
                  <a:moveTo>
                    <a:pt x="10" y="213"/>
                  </a:moveTo>
                  <a:cubicBezTo>
                    <a:pt x="272" y="213"/>
                    <a:pt x="272" y="213"/>
                    <a:pt x="272" y="213"/>
                  </a:cubicBezTo>
                  <a:cubicBezTo>
                    <a:pt x="278" y="213"/>
                    <a:pt x="283" y="208"/>
                    <a:pt x="283" y="202"/>
                  </a:cubicBezTo>
                  <a:cubicBezTo>
                    <a:pt x="283" y="10"/>
                    <a:pt x="283" y="10"/>
                    <a:pt x="283" y="10"/>
                  </a:cubicBezTo>
                  <a:cubicBezTo>
                    <a:pt x="283" y="4"/>
                    <a:pt x="278" y="0"/>
                    <a:pt x="272" y="0"/>
                  </a:cubicBezTo>
                  <a:cubicBezTo>
                    <a:pt x="10" y="0"/>
                    <a:pt x="10" y="0"/>
                    <a:pt x="10" y="0"/>
                  </a:cubicBezTo>
                  <a:cubicBezTo>
                    <a:pt x="4" y="0"/>
                    <a:pt x="0" y="4"/>
                    <a:pt x="0" y="10"/>
                  </a:cubicBezTo>
                  <a:cubicBezTo>
                    <a:pt x="0" y="202"/>
                    <a:pt x="0" y="202"/>
                    <a:pt x="0" y="202"/>
                  </a:cubicBezTo>
                  <a:cubicBezTo>
                    <a:pt x="0" y="208"/>
                    <a:pt x="4" y="213"/>
                    <a:pt x="10" y="213"/>
                  </a:cubicBezTo>
                  <a:close/>
                </a:path>
              </a:pathLst>
            </a:custGeom>
            <a:blipFill dpi="0" rotWithShape="0">
              <a:blip r:embed="rId3"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66" name="Freeform 7"/>
            <p:cNvSpPr>
              <a:spLocks/>
            </p:cNvSpPr>
            <p:nvPr/>
          </p:nvSpPr>
          <p:spPr bwMode="gray">
            <a:xfrm>
              <a:off x="1511853" y="3346325"/>
              <a:ext cx="898531" cy="674266"/>
            </a:xfrm>
            <a:custGeom>
              <a:avLst/>
              <a:gdLst/>
              <a:ahLst/>
              <a:cxnLst>
                <a:cxn ang="0">
                  <a:pos x="272" y="0"/>
                </a:cxn>
                <a:cxn ang="0">
                  <a:pos x="10" y="0"/>
                </a:cxn>
                <a:cxn ang="0">
                  <a:pos x="0" y="10"/>
                </a:cxn>
                <a:cxn ang="0">
                  <a:pos x="0" y="202"/>
                </a:cxn>
                <a:cxn ang="0">
                  <a:pos x="10" y="213"/>
                </a:cxn>
                <a:cxn ang="0">
                  <a:pos x="272" y="213"/>
                </a:cxn>
                <a:cxn ang="0">
                  <a:pos x="283" y="202"/>
                </a:cxn>
                <a:cxn ang="0">
                  <a:pos x="283" y="10"/>
                </a:cxn>
                <a:cxn ang="0">
                  <a:pos x="272" y="0"/>
                </a:cxn>
              </a:cxnLst>
              <a:rect l="0" t="0" r="r" b="b"/>
              <a:pathLst>
                <a:path w="283" h="213">
                  <a:moveTo>
                    <a:pt x="272" y="0"/>
                  </a:moveTo>
                  <a:cubicBezTo>
                    <a:pt x="10" y="0"/>
                    <a:pt x="10" y="0"/>
                    <a:pt x="10" y="0"/>
                  </a:cubicBezTo>
                  <a:cubicBezTo>
                    <a:pt x="4" y="0"/>
                    <a:pt x="0" y="4"/>
                    <a:pt x="0" y="10"/>
                  </a:cubicBezTo>
                  <a:cubicBezTo>
                    <a:pt x="0" y="202"/>
                    <a:pt x="0" y="202"/>
                    <a:pt x="0" y="202"/>
                  </a:cubicBezTo>
                  <a:cubicBezTo>
                    <a:pt x="0" y="208"/>
                    <a:pt x="4" y="213"/>
                    <a:pt x="10" y="213"/>
                  </a:cubicBezTo>
                  <a:cubicBezTo>
                    <a:pt x="272" y="213"/>
                    <a:pt x="272" y="213"/>
                    <a:pt x="272" y="213"/>
                  </a:cubicBezTo>
                  <a:cubicBezTo>
                    <a:pt x="278" y="213"/>
                    <a:pt x="283" y="208"/>
                    <a:pt x="283" y="202"/>
                  </a:cubicBezTo>
                  <a:cubicBezTo>
                    <a:pt x="283" y="10"/>
                    <a:pt x="283" y="10"/>
                    <a:pt x="283" y="10"/>
                  </a:cubicBezTo>
                  <a:cubicBezTo>
                    <a:pt x="283" y="4"/>
                    <a:pt x="278" y="0"/>
                    <a:pt x="272" y="0"/>
                  </a:cubicBezTo>
                  <a:close/>
                </a:path>
              </a:pathLst>
            </a:custGeom>
            <a:blipFill dpi="0" rotWithShape="0">
              <a:blip r:embed="rId4"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67" name="Freeform 8"/>
            <p:cNvSpPr>
              <a:spLocks/>
            </p:cNvSpPr>
            <p:nvPr/>
          </p:nvSpPr>
          <p:spPr bwMode="gray">
            <a:xfrm>
              <a:off x="2552610" y="3346325"/>
              <a:ext cx="900205" cy="674266"/>
            </a:xfrm>
            <a:custGeom>
              <a:avLst/>
              <a:gdLst/>
              <a:ahLst/>
              <a:cxnLst>
                <a:cxn ang="0">
                  <a:pos x="273" y="0"/>
                </a:cxn>
                <a:cxn ang="0">
                  <a:pos x="11" y="0"/>
                </a:cxn>
                <a:cxn ang="0">
                  <a:pos x="0" y="10"/>
                </a:cxn>
                <a:cxn ang="0">
                  <a:pos x="0" y="202"/>
                </a:cxn>
                <a:cxn ang="0">
                  <a:pos x="11" y="213"/>
                </a:cxn>
                <a:cxn ang="0">
                  <a:pos x="273" y="213"/>
                </a:cxn>
                <a:cxn ang="0">
                  <a:pos x="284" y="202"/>
                </a:cxn>
                <a:cxn ang="0">
                  <a:pos x="284" y="10"/>
                </a:cxn>
                <a:cxn ang="0">
                  <a:pos x="273" y="0"/>
                </a:cxn>
              </a:cxnLst>
              <a:rect l="0" t="0" r="r" b="b"/>
              <a:pathLst>
                <a:path w="284" h="213">
                  <a:moveTo>
                    <a:pt x="273" y="0"/>
                  </a:moveTo>
                  <a:cubicBezTo>
                    <a:pt x="11" y="0"/>
                    <a:pt x="11" y="0"/>
                    <a:pt x="11" y="0"/>
                  </a:cubicBezTo>
                  <a:cubicBezTo>
                    <a:pt x="5" y="0"/>
                    <a:pt x="0" y="4"/>
                    <a:pt x="0" y="10"/>
                  </a:cubicBezTo>
                  <a:cubicBezTo>
                    <a:pt x="0" y="202"/>
                    <a:pt x="0" y="202"/>
                    <a:pt x="0" y="202"/>
                  </a:cubicBezTo>
                  <a:cubicBezTo>
                    <a:pt x="0" y="208"/>
                    <a:pt x="5" y="213"/>
                    <a:pt x="11" y="213"/>
                  </a:cubicBezTo>
                  <a:cubicBezTo>
                    <a:pt x="273" y="213"/>
                    <a:pt x="273" y="213"/>
                    <a:pt x="273" y="213"/>
                  </a:cubicBezTo>
                  <a:cubicBezTo>
                    <a:pt x="279" y="213"/>
                    <a:pt x="284" y="208"/>
                    <a:pt x="284" y="202"/>
                  </a:cubicBezTo>
                  <a:cubicBezTo>
                    <a:pt x="284" y="10"/>
                    <a:pt x="284" y="10"/>
                    <a:pt x="284" y="10"/>
                  </a:cubicBezTo>
                  <a:cubicBezTo>
                    <a:pt x="284" y="4"/>
                    <a:pt x="279" y="0"/>
                    <a:pt x="273" y="0"/>
                  </a:cubicBezTo>
                  <a:close/>
                </a:path>
              </a:pathLst>
            </a:custGeom>
            <a:blipFill dpi="0" rotWithShape="0">
              <a:blip r:embed="rId5"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68" name="Freeform 9"/>
            <p:cNvSpPr>
              <a:spLocks/>
            </p:cNvSpPr>
            <p:nvPr/>
          </p:nvSpPr>
          <p:spPr bwMode="gray">
            <a:xfrm>
              <a:off x="3596714" y="3346325"/>
              <a:ext cx="898531" cy="674266"/>
            </a:xfrm>
            <a:custGeom>
              <a:avLst/>
              <a:gdLst/>
              <a:ahLst/>
              <a:cxnLst>
                <a:cxn ang="0">
                  <a:pos x="283" y="10"/>
                </a:cxn>
                <a:cxn ang="0">
                  <a:pos x="273" y="0"/>
                </a:cxn>
                <a:cxn ang="0">
                  <a:pos x="10" y="0"/>
                </a:cxn>
                <a:cxn ang="0">
                  <a:pos x="0" y="10"/>
                </a:cxn>
                <a:cxn ang="0">
                  <a:pos x="0" y="202"/>
                </a:cxn>
                <a:cxn ang="0">
                  <a:pos x="10" y="213"/>
                </a:cxn>
                <a:cxn ang="0">
                  <a:pos x="273" y="213"/>
                </a:cxn>
                <a:cxn ang="0">
                  <a:pos x="283" y="202"/>
                </a:cxn>
                <a:cxn ang="0">
                  <a:pos x="283" y="10"/>
                </a:cxn>
              </a:cxnLst>
              <a:rect l="0" t="0" r="r" b="b"/>
              <a:pathLst>
                <a:path w="283" h="213">
                  <a:moveTo>
                    <a:pt x="283" y="10"/>
                  </a:moveTo>
                  <a:cubicBezTo>
                    <a:pt x="283" y="4"/>
                    <a:pt x="279" y="0"/>
                    <a:pt x="273" y="0"/>
                  </a:cubicBezTo>
                  <a:cubicBezTo>
                    <a:pt x="10" y="0"/>
                    <a:pt x="10" y="0"/>
                    <a:pt x="10" y="0"/>
                  </a:cubicBezTo>
                  <a:cubicBezTo>
                    <a:pt x="4" y="0"/>
                    <a:pt x="0" y="4"/>
                    <a:pt x="0" y="10"/>
                  </a:cubicBezTo>
                  <a:cubicBezTo>
                    <a:pt x="0" y="202"/>
                    <a:pt x="0" y="202"/>
                    <a:pt x="0" y="202"/>
                  </a:cubicBezTo>
                  <a:cubicBezTo>
                    <a:pt x="0" y="208"/>
                    <a:pt x="4" y="213"/>
                    <a:pt x="10" y="213"/>
                  </a:cubicBezTo>
                  <a:cubicBezTo>
                    <a:pt x="273" y="213"/>
                    <a:pt x="273" y="213"/>
                    <a:pt x="273" y="213"/>
                  </a:cubicBezTo>
                  <a:cubicBezTo>
                    <a:pt x="279" y="213"/>
                    <a:pt x="283" y="208"/>
                    <a:pt x="283" y="202"/>
                  </a:cubicBezTo>
                  <a:cubicBezTo>
                    <a:pt x="283" y="10"/>
                    <a:pt x="283" y="10"/>
                    <a:pt x="283" y="10"/>
                  </a:cubicBezTo>
                  <a:close/>
                </a:path>
              </a:pathLst>
            </a:custGeom>
            <a:blipFill dpi="0" rotWithShape="0">
              <a:blip r:embed="rId6"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69" name="Freeform 10"/>
            <p:cNvSpPr>
              <a:spLocks/>
            </p:cNvSpPr>
            <p:nvPr/>
          </p:nvSpPr>
          <p:spPr bwMode="gray">
            <a:xfrm>
              <a:off x="4640818" y="3346325"/>
              <a:ext cx="898531" cy="674266"/>
            </a:xfrm>
            <a:custGeom>
              <a:avLst/>
              <a:gdLst/>
              <a:ahLst/>
              <a:cxnLst>
                <a:cxn ang="0">
                  <a:pos x="283" y="202"/>
                </a:cxn>
                <a:cxn ang="0">
                  <a:pos x="283" y="10"/>
                </a:cxn>
                <a:cxn ang="0">
                  <a:pos x="273" y="0"/>
                </a:cxn>
                <a:cxn ang="0">
                  <a:pos x="10" y="0"/>
                </a:cxn>
                <a:cxn ang="0">
                  <a:pos x="0" y="10"/>
                </a:cxn>
                <a:cxn ang="0">
                  <a:pos x="0" y="202"/>
                </a:cxn>
                <a:cxn ang="0">
                  <a:pos x="10" y="213"/>
                </a:cxn>
                <a:cxn ang="0">
                  <a:pos x="273" y="213"/>
                </a:cxn>
                <a:cxn ang="0">
                  <a:pos x="283" y="202"/>
                </a:cxn>
              </a:cxnLst>
              <a:rect l="0" t="0" r="r" b="b"/>
              <a:pathLst>
                <a:path w="283" h="213">
                  <a:moveTo>
                    <a:pt x="283" y="202"/>
                  </a:moveTo>
                  <a:cubicBezTo>
                    <a:pt x="283" y="10"/>
                    <a:pt x="283" y="10"/>
                    <a:pt x="283" y="10"/>
                  </a:cubicBezTo>
                  <a:cubicBezTo>
                    <a:pt x="283" y="4"/>
                    <a:pt x="279" y="0"/>
                    <a:pt x="273" y="0"/>
                  </a:cubicBezTo>
                  <a:cubicBezTo>
                    <a:pt x="10" y="0"/>
                    <a:pt x="10" y="0"/>
                    <a:pt x="10" y="0"/>
                  </a:cubicBezTo>
                  <a:cubicBezTo>
                    <a:pt x="4" y="0"/>
                    <a:pt x="0" y="4"/>
                    <a:pt x="0" y="10"/>
                  </a:cubicBezTo>
                  <a:cubicBezTo>
                    <a:pt x="0" y="202"/>
                    <a:pt x="0" y="202"/>
                    <a:pt x="0" y="202"/>
                  </a:cubicBezTo>
                  <a:cubicBezTo>
                    <a:pt x="0" y="208"/>
                    <a:pt x="4" y="213"/>
                    <a:pt x="10" y="213"/>
                  </a:cubicBezTo>
                  <a:cubicBezTo>
                    <a:pt x="273" y="213"/>
                    <a:pt x="273" y="213"/>
                    <a:pt x="273" y="213"/>
                  </a:cubicBezTo>
                  <a:cubicBezTo>
                    <a:pt x="279" y="213"/>
                    <a:pt x="283" y="208"/>
                    <a:pt x="283" y="202"/>
                  </a:cubicBezTo>
                  <a:close/>
                </a:path>
              </a:pathLst>
            </a:custGeom>
            <a:blipFill dpi="0" rotWithShape="0">
              <a:blip r:embed="rId7"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70" name="Freeform 11"/>
            <p:cNvSpPr>
              <a:spLocks/>
            </p:cNvSpPr>
            <p:nvPr/>
          </p:nvSpPr>
          <p:spPr bwMode="gray">
            <a:xfrm>
              <a:off x="5683248" y="3346325"/>
              <a:ext cx="900205" cy="674266"/>
            </a:xfrm>
            <a:custGeom>
              <a:avLst/>
              <a:gdLst/>
              <a:ahLst/>
              <a:cxnLst>
                <a:cxn ang="0">
                  <a:pos x="284" y="202"/>
                </a:cxn>
                <a:cxn ang="0">
                  <a:pos x="284" y="10"/>
                </a:cxn>
                <a:cxn ang="0">
                  <a:pos x="273" y="0"/>
                </a:cxn>
                <a:cxn ang="0">
                  <a:pos x="11" y="0"/>
                </a:cxn>
                <a:cxn ang="0">
                  <a:pos x="0" y="10"/>
                </a:cxn>
                <a:cxn ang="0">
                  <a:pos x="0" y="202"/>
                </a:cxn>
                <a:cxn ang="0">
                  <a:pos x="11" y="213"/>
                </a:cxn>
                <a:cxn ang="0">
                  <a:pos x="273" y="213"/>
                </a:cxn>
                <a:cxn ang="0">
                  <a:pos x="284" y="202"/>
                </a:cxn>
              </a:cxnLst>
              <a:rect l="0" t="0" r="r" b="b"/>
              <a:pathLst>
                <a:path w="284" h="213">
                  <a:moveTo>
                    <a:pt x="284" y="202"/>
                  </a:moveTo>
                  <a:cubicBezTo>
                    <a:pt x="284" y="10"/>
                    <a:pt x="284" y="10"/>
                    <a:pt x="284" y="10"/>
                  </a:cubicBezTo>
                  <a:cubicBezTo>
                    <a:pt x="284" y="4"/>
                    <a:pt x="279" y="0"/>
                    <a:pt x="273" y="0"/>
                  </a:cubicBezTo>
                  <a:cubicBezTo>
                    <a:pt x="11" y="0"/>
                    <a:pt x="11" y="0"/>
                    <a:pt x="11" y="0"/>
                  </a:cubicBezTo>
                  <a:cubicBezTo>
                    <a:pt x="5" y="0"/>
                    <a:pt x="0" y="4"/>
                    <a:pt x="0" y="10"/>
                  </a:cubicBezTo>
                  <a:cubicBezTo>
                    <a:pt x="0" y="202"/>
                    <a:pt x="0" y="202"/>
                    <a:pt x="0" y="202"/>
                  </a:cubicBezTo>
                  <a:cubicBezTo>
                    <a:pt x="0" y="208"/>
                    <a:pt x="5" y="213"/>
                    <a:pt x="11" y="213"/>
                  </a:cubicBezTo>
                  <a:cubicBezTo>
                    <a:pt x="273" y="213"/>
                    <a:pt x="273" y="213"/>
                    <a:pt x="273" y="213"/>
                  </a:cubicBezTo>
                  <a:cubicBezTo>
                    <a:pt x="279" y="213"/>
                    <a:pt x="284" y="208"/>
                    <a:pt x="284" y="202"/>
                  </a:cubicBezTo>
                  <a:close/>
                </a:path>
              </a:pathLst>
            </a:custGeom>
            <a:blipFill dpi="0" rotWithShape="0">
              <a:blip r:embed="rId8"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71" name="Freeform 12"/>
            <p:cNvSpPr>
              <a:spLocks/>
            </p:cNvSpPr>
            <p:nvPr/>
          </p:nvSpPr>
          <p:spPr bwMode="gray">
            <a:xfrm>
              <a:off x="6725679" y="3346325"/>
              <a:ext cx="898531" cy="674266"/>
            </a:xfrm>
            <a:custGeom>
              <a:avLst/>
              <a:gdLst/>
              <a:ahLst/>
              <a:cxnLst>
                <a:cxn ang="0">
                  <a:pos x="273" y="213"/>
                </a:cxn>
                <a:cxn ang="0">
                  <a:pos x="283" y="202"/>
                </a:cxn>
                <a:cxn ang="0">
                  <a:pos x="283" y="10"/>
                </a:cxn>
                <a:cxn ang="0">
                  <a:pos x="273" y="0"/>
                </a:cxn>
                <a:cxn ang="0">
                  <a:pos x="11" y="0"/>
                </a:cxn>
                <a:cxn ang="0">
                  <a:pos x="0" y="10"/>
                </a:cxn>
                <a:cxn ang="0">
                  <a:pos x="0" y="202"/>
                </a:cxn>
                <a:cxn ang="0">
                  <a:pos x="11" y="213"/>
                </a:cxn>
                <a:cxn ang="0">
                  <a:pos x="273" y="213"/>
                </a:cxn>
              </a:cxnLst>
              <a:rect l="0" t="0" r="r" b="b"/>
              <a:pathLst>
                <a:path w="283" h="213">
                  <a:moveTo>
                    <a:pt x="273" y="213"/>
                  </a:moveTo>
                  <a:cubicBezTo>
                    <a:pt x="279" y="213"/>
                    <a:pt x="283" y="208"/>
                    <a:pt x="283" y="202"/>
                  </a:cubicBezTo>
                  <a:cubicBezTo>
                    <a:pt x="283" y="10"/>
                    <a:pt x="283" y="10"/>
                    <a:pt x="283" y="10"/>
                  </a:cubicBezTo>
                  <a:cubicBezTo>
                    <a:pt x="283" y="4"/>
                    <a:pt x="279" y="0"/>
                    <a:pt x="273" y="0"/>
                  </a:cubicBezTo>
                  <a:cubicBezTo>
                    <a:pt x="11" y="0"/>
                    <a:pt x="11" y="0"/>
                    <a:pt x="11" y="0"/>
                  </a:cubicBezTo>
                  <a:cubicBezTo>
                    <a:pt x="5" y="0"/>
                    <a:pt x="0" y="4"/>
                    <a:pt x="0" y="10"/>
                  </a:cubicBezTo>
                  <a:cubicBezTo>
                    <a:pt x="0" y="202"/>
                    <a:pt x="0" y="202"/>
                    <a:pt x="0" y="202"/>
                  </a:cubicBezTo>
                  <a:cubicBezTo>
                    <a:pt x="0" y="208"/>
                    <a:pt x="5" y="213"/>
                    <a:pt x="11" y="213"/>
                  </a:cubicBezTo>
                  <a:cubicBezTo>
                    <a:pt x="273" y="213"/>
                    <a:pt x="273" y="213"/>
                    <a:pt x="273" y="213"/>
                  </a:cubicBezTo>
                  <a:close/>
                </a:path>
              </a:pathLst>
            </a:custGeom>
            <a:blipFill dpi="0" rotWithShape="0">
              <a:blip r:embed="rId9"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72" name="Freeform 13"/>
            <p:cNvSpPr>
              <a:spLocks/>
            </p:cNvSpPr>
            <p:nvPr/>
          </p:nvSpPr>
          <p:spPr bwMode="gray">
            <a:xfrm>
              <a:off x="7771456" y="3346325"/>
              <a:ext cx="898532" cy="674266"/>
            </a:xfrm>
            <a:custGeom>
              <a:avLst/>
              <a:gdLst/>
              <a:ahLst/>
              <a:cxnLst>
                <a:cxn ang="0">
                  <a:pos x="273" y="0"/>
                </a:cxn>
                <a:cxn ang="0">
                  <a:pos x="11" y="0"/>
                </a:cxn>
                <a:cxn ang="0">
                  <a:pos x="0" y="10"/>
                </a:cxn>
                <a:cxn ang="0">
                  <a:pos x="0" y="202"/>
                </a:cxn>
                <a:cxn ang="0">
                  <a:pos x="11" y="213"/>
                </a:cxn>
                <a:cxn ang="0">
                  <a:pos x="273" y="213"/>
                </a:cxn>
                <a:cxn ang="0">
                  <a:pos x="283" y="202"/>
                </a:cxn>
                <a:cxn ang="0">
                  <a:pos x="283" y="10"/>
                </a:cxn>
                <a:cxn ang="0">
                  <a:pos x="273" y="0"/>
                </a:cxn>
              </a:cxnLst>
              <a:rect l="0" t="0" r="r" b="b"/>
              <a:pathLst>
                <a:path w="283" h="213">
                  <a:moveTo>
                    <a:pt x="273" y="0"/>
                  </a:moveTo>
                  <a:cubicBezTo>
                    <a:pt x="11" y="0"/>
                    <a:pt x="11" y="0"/>
                    <a:pt x="11" y="0"/>
                  </a:cubicBezTo>
                  <a:cubicBezTo>
                    <a:pt x="5" y="0"/>
                    <a:pt x="0" y="4"/>
                    <a:pt x="0" y="10"/>
                  </a:cubicBezTo>
                  <a:cubicBezTo>
                    <a:pt x="0" y="202"/>
                    <a:pt x="0" y="202"/>
                    <a:pt x="0" y="202"/>
                  </a:cubicBezTo>
                  <a:cubicBezTo>
                    <a:pt x="0" y="208"/>
                    <a:pt x="5" y="213"/>
                    <a:pt x="11" y="213"/>
                  </a:cubicBezTo>
                  <a:cubicBezTo>
                    <a:pt x="273" y="213"/>
                    <a:pt x="273" y="213"/>
                    <a:pt x="273" y="213"/>
                  </a:cubicBezTo>
                  <a:cubicBezTo>
                    <a:pt x="279" y="213"/>
                    <a:pt x="283" y="208"/>
                    <a:pt x="283" y="202"/>
                  </a:cubicBezTo>
                  <a:cubicBezTo>
                    <a:pt x="283" y="10"/>
                    <a:pt x="283" y="10"/>
                    <a:pt x="283" y="10"/>
                  </a:cubicBezTo>
                  <a:cubicBezTo>
                    <a:pt x="283" y="4"/>
                    <a:pt x="279" y="0"/>
                    <a:pt x="273" y="0"/>
                  </a:cubicBezTo>
                  <a:close/>
                </a:path>
              </a:pathLst>
            </a:custGeom>
            <a:blipFill dpi="0" rotWithShape="0">
              <a:blip r:embed="rId10"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grpSp>
          <p:nvGrpSpPr>
            <p:cNvPr id="9244" name="Gruppieren 52"/>
            <p:cNvGrpSpPr>
              <a:grpSpLocks/>
            </p:cNvGrpSpPr>
            <p:nvPr/>
          </p:nvGrpSpPr>
          <p:grpSpPr bwMode="auto">
            <a:xfrm>
              <a:off x="466076" y="-1059679"/>
              <a:ext cx="1929250" cy="4221961"/>
              <a:chOff x="466076" y="-1059679"/>
              <a:chExt cx="1929250" cy="4221961"/>
            </a:xfrm>
          </p:grpSpPr>
          <p:sp>
            <p:nvSpPr>
              <p:cNvPr id="74" name="Text Box 55"/>
              <p:cNvSpPr txBox="1">
                <a:spLocks noChangeArrowheads="1"/>
              </p:cNvSpPr>
              <p:nvPr/>
            </p:nvSpPr>
            <p:spPr bwMode="gray">
              <a:xfrm>
                <a:off x="489501" y="1549400"/>
                <a:ext cx="1905825" cy="367386"/>
              </a:xfrm>
              <a:prstGeom prst="rect">
                <a:avLst/>
              </a:prstGeom>
              <a:noFill/>
              <a:ln w="9525">
                <a:noFill/>
                <a:miter lim="800000"/>
                <a:headEnd/>
                <a:tailEnd/>
              </a:ln>
              <a:effectLst/>
            </p:spPr>
            <p:txBody>
              <a:bodyPr lIns="108000" tIns="64800" rIns="126000">
                <a:spAutoFit/>
              </a:bodyPr>
              <a:lstStyle/>
              <a:p>
                <a:pPr eaLnBrk="0" fontAlgn="auto" hangingPunct="0">
                  <a:lnSpc>
                    <a:spcPct val="95000"/>
                  </a:lnSpc>
                  <a:spcBef>
                    <a:spcPts val="0"/>
                  </a:spcBef>
                  <a:spcAft>
                    <a:spcPts val="800"/>
                  </a:spcAft>
                  <a:defRPr/>
                </a:pPr>
                <a:endParaRPr lang="en-GB" sz="1600" i="1" kern="0" noProof="1">
                  <a:solidFill>
                    <a:schemeClr val="bg1">
                      <a:lumMod val="75000"/>
                    </a:schemeClr>
                  </a:solidFill>
                  <a:latin typeface="+mn-lt"/>
                  <a:cs typeface="+mn-cs"/>
                </a:endParaRPr>
              </a:p>
            </p:txBody>
          </p:sp>
          <p:sp>
            <p:nvSpPr>
              <p:cNvPr id="75" name="Line 19"/>
              <p:cNvSpPr>
                <a:spLocks noChangeShapeType="1"/>
              </p:cNvSpPr>
              <p:nvPr/>
            </p:nvSpPr>
            <p:spPr bwMode="gray">
              <a:xfrm flipH="1" flipV="1">
                <a:off x="466076" y="-1059679"/>
                <a:ext cx="21752" cy="4221961"/>
              </a:xfrm>
              <a:prstGeom prst="line">
                <a:avLst/>
              </a:prstGeom>
              <a:noFill/>
              <a:ln w="19050">
                <a:solidFill>
                  <a:schemeClr val="tx1">
                    <a:lumMod val="75000"/>
                    <a:lumOff val="25000"/>
                  </a:schemeClr>
                </a:solidFill>
                <a:prstDash val="sysDot"/>
                <a:round/>
                <a:headEnd/>
                <a:tailEnd/>
              </a:ln>
              <a:effectLst/>
            </p:spPr>
            <p:txBody>
              <a:bodyPr/>
              <a:lstStyle/>
              <a:p>
                <a:pPr fontAlgn="auto">
                  <a:spcBef>
                    <a:spcPts val="0"/>
                  </a:spcBef>
                  <a:spcAft>
                    <a:spcPts val="0"/>
                  </a:spcAft>
                  <a:defRPr/>
                </a:pPr>
                <a:endParaRPr lang="en-GB" kern="0">
                  <a:solidFill>
                    <a:prstClr val="black"/>
                  </a:solidFill>
                  <a:latin typeface="+mn-lt"/>
                  <a:cs typeface="+mn-cs"/>
                </a:endParaRPr>
              </a:p>
            </p:txBody>
          </p:sp>
        </p:grpSp>
      </p:grpSp>
      <p:sp>
        <p:nvSpPr>
          <p:cNvPr id="36" name="Title 1"/>
          <p:cNvSpPr>
            <a:spLocks noGrp="1"/>
          </p:cNvSpPr>
          <p:nvPr>
            <p:ph type="title"/>
          </p:nvPr>
        </p:nvSpPr>
        <p:spPr>
          <a:xfrm>
            <a:off x="558007" y="304800"/>
            <a:ext cx="7924800" cy="990600"/>
          </a:xfrm>
        </p:spPr>
        <p:txBody>
          <a:bodyPr>
            <a:noAutofit/>
          </a:bodyPr>
          <a:lstStyle/>
          <a:p>
            <a:pPr algn="just"/>
            <a:r>
              <a:rPr lang="en-US" sz="1400" smtClean="0">
                <a:solidFill>
                  <a:schemeClr val="tx1"/>
                </a:solidFill>
                <a:effectLst/>
                <a:latin typeface="Times New Roman" panose="02020603050405020304" pitchFamily="18" charset="0"/>
                <a:ea typeface="+mn-ea"/>
                <a:cs typeface="Times New Roman" panose="02020603050405020304" pitchFamily="18" charset="0"/>
              </a:rPr>
              <a:t>Các </a:t>
            </a:r>
            <a:r>
              <a:rPr lang="en-US" sz="1400" dirty="0">
                <a:solidFill>
                  <a:schemeClr val="tx1"/>
                </a:solidFill>
                <a:effectLst/>
                <a:latin typeface="Times New Roman" panose="02020603050405020304" pitchFamily="18" charset="0"/>
                <a:ea typeface="+mn-ea"/>
                <a:cs typeface="Times New Roman" panose="02020603050405020304" pitchFamily="18" charset="0"/>
              </a:rPr>
              <a:t>VB</a:t>
            </a:r>
            <a:r>
              <a:rPr lang="vi-VN" sz="1400" dirty="0">
                <a:solidFill>
                  <a:schemeClr val="tx1"/>
                </a:solidFill>
                <a:effectLst/>
                <a:latin typeface="Times New Roman" panose="02020603050405020304" pitchFamily="18" charset="0"/>
                <a:ea typeface="+mn-ea"/>
                <a:cs typeface="Times New Roman" panose="02020603050405020304" pitchFamily="18" charset="0"/>
              </a:rPr>
              <a:t>QPPL </a:t>
            </a:r>
            <a:r>
              <a:rPr lang="en-US" sz="1400" dirty="0" err="1">
                <a:solidFill>
                  <a:schemeClr val="tx1"/>
                </a:solidFill>
                <a:effectLst/>
                <a:latin typeface="Times New Roman" panose="02020603050405020304" pitchFamily="18" charset="0"/>
                <a:ea typeface="+mn-ea"/>
                <a:cs typeface="Times New Roman" panose="02020603050405020304" pitchFamily="18" charset="0"/>
              </a:rPr>
              <a:t>sau</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đây</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phải</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xây</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dựng</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phân</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tích</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thông</a:t>
            </a:r>
            <a:r>
              <a:rPr lang="en-US" sz="1400" dirty="0">
                <a:solidFill>
                  <a:schemeClr val="tx1"/>
                </a:solidFill>
                <a:effectLst/>
                <a:latin typeface="Times New Roman" panose="02020603050405020304" pitchFamily="18" charset="0"/>
                <a:ea typeface="+mn-ea"/>
                <a:cs typeface="Times New Roman" panose="02020603050405020304" pitchFamily="18" charset="0"/>
              </a:rPr>
              <a:t> qua </a:t>
            </a:r>
            <a:r>
              <a:rPr lang="en-US" sz="1400" dirty="0" err="1">
                <a:solidFill>
                  <a:schemeClr val="tx1"/>
                </a:solidFill>
                <a:effectLst/>
                <a:latin typeface="Times New Roman" panose="02020603050405020304" pitchFamily="18" charset="0"/>
                <a:ea typeface="+mn-ea"/>
                <a:cs typeface="Times New Roman" panose="02020603050405020304" pitchFamily="18" charset="0"/>
              </a:rPr>
              <a:t>chính</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sách</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trước</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khi</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tiến</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hành</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soạn</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thảo</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phải</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lập</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đề</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nghị</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xây</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dựng</a:t>
            </a:r>
            <a:r>
              <a:rPr lang="en-US" sz="1400" dirty="0">
                <a:solidFill>
                  <a:schemeClr val="tx1"/>
                </a:solidFill>
                <a:effectLst/>
                <a:latin typeface="Times New Roman" panose="02020603050405020304" pitchFamily="18" charset="0"/>
                <a:ea typeface="+mn-ea"/>
                <a:cs typeface="Times New Roman" panose="02020603050405020304" pitchFamily="18" charset="0"/>
              </a:rPr>
              <a:t> VBQPPL </a:t>
            </a:r>
            <a:r>
              <a:rPr lang="en-US" sz="1400" dirty="0" err="1">
                <a:solidFill>
                  <a:schemeClr val="tx1"/>
                </a:solidFill>
                <a:effectLst/>
                <a:latin typeface="Times New Roman" panose="02020603050405020304" pitchFamily="18" charset="0"/>
                <a:ea typeface="+mn-ea"/>
                <a:cs typeface="Times New Roman" panose="02020603050405020304" pitchFamily="18" charset="0"/>
              </a:rPr>
              <a:t>trước</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khi</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tiến</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hành</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soạn</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thảo</a:t>
            </a:r>
            <a:r>
              <a:rPr lang="en-US" sz="1400" dirty="0">
                <a:solidFill>
                  <a:schemeClr val="tx1"/>
                </a:solidFill>
                <a:effectLst/>
                <a:latin typeface="Times New Roman" panose="02020603050405020304" pitchFamily="18" charset="0"/>
                <a:ea typeface="+mn-ea"/>
                <a:cs typeface="Times New Roman" panose="02020603050405020304" pitchFamily="18" charset="0"/>
              </a:rPr>
              <a:t>):</a:t>
            </a:r>
          </a:p>
        </p:txBody>
      </p:sp>
      <p:sp>
        <p:nvSpPr>
          <p:cNvPr id="2" name="Hình chữ nhật 1"/>
          <p:cNvSpPr/>
          <p:nvPr/>
        </p:nvSpPr>
        <p:spPr>
          <a:xfrm>
            <a:off x="1946128" y="1718798"/>
            <a:ext cx="2892709" cy="3484031"/>
          </a:xfrm>
          <a:prstGeom prst="rect">
            <a:avLst/>
          </a:prstGeom>
        </p:spPr>
        <p:txBody>
          <a:bodyPr wrap="square">
            <a:spAutoFit/>
          </a:bodyPr>
          <a:lstStyle/>
          <a:p>
            <a:pPr algn="just" eaLnBrk="0" fontAlgn="auto" hangingPunct="0">
              <a:lnSpc>
                <a:spcPct val="95000"/>
              </a:lnSpc>
              <a:spcBef>
                <a:spcPts val="0"/>
              </a:spcBef>
              <a:spcAft>
                <a:spcPts val="0"/>
              </a:spcAft>
              <a:defRPr/>
            </a:pPr>
            <a:r>
              <a:rPr lang="en-US" sz="1400" smtClean="0">
                <a:latin typeface="Times New Roman" panose="02020603050405020304" pitchFamily="18" charset="0"/>
                <a:cs typeface="Times New Roman" panose="02020603050405020304" pitchFamily="18" charset="0"/>
              </a:rPr>
              <a:t>- Nghị </a:t>
            </a:r>
            <a:r>
              <a:rPr lang="en-US" sz="1400">
                <a:latin typeface="Times New Roman" panose="02020603050405020304" pitchFamily="18" charset="0"/>
                <a:cs typeface="Times New Roman" panose="02020603050405020304" pitchFamily="18" charset="0"/>
              </a:rPr>
              <a:t>quyết của Quốc hội về việc thực hiện thí điểm một số chính sách mới thuộc thẩm quyền của Quốc hội nhưng chưa có luật điều chỉnh hoặc khác với quy định của luật hiện </a:t>
            </a:r>
            <a:r>
              <a:rPr lang="en-US" sz="1400" smtClean="0">
                <a:latin typeface="Times New Roman" panose="02020603050405020304" pitchFamily="18" charset="0"/>
                <a:cs typeface="Times New Roman" panose="02020603050405020304" pitchFamily="18" charset="0"/>
              </a:rPr>
              <a:t>hành.</a:t>
            </a:r>
          </a:p>
          <a:p>
            <a:pPr algn="just" eaLnBrk="0" fontAlgn="auto" hangingPunct="0">
              <a:lnSpc>
                <a:spcPct val="95000"/>
              </a:lnSpc>
              <a:spcBef>
                <a:spcPts val="0"/>
              </a:spcBef>
              <a:spcAft>
                <a:spcPts val="0"/>
              </a:spcAft>
              <a:defRPr/>
            </a:pPr>
            <a:r>
              <a:rPr lang="en-US" sz="1400">
                <a:latin typeface="Times New Roman" panose="02020603050405020304" pitchFamily="18" charset="0"/>
                <a:cs typeface="Times New Roman" panose="02020603050405020304" pitchFamily="18" charset="0"/>
              </a:rPr>
              <a:t>- Nghị quyết của Ủy ban thường vụ Quốc hội:</a:t>
            </a:r>
          </a:p>
          <a:p>
            <a:pPr marL="285750" indent="-285750" algn="just" eaLnBrk="0" fontAlgn="auto" hangingPunct="0">
              <a:lnSpc>
                <a:spcPct val="95000"/>
              </a:lnSpc>
              <a:spcBef>
                <a:spcPts val="0"/>
              </a:spcBef>
              <a:spcAft>
                <a:spcPts val="0"/>
              </a:spcAft>
              <a:buAutoNum type="romanLcParenBoth"/>
              <a:defRPr/>
            </a:pPr>
            <a:r>
              <a:rPr lang="en-US" sz="1200" i="1" smtClean="0">
                <a:latin typeface="Times New Roman" panose="02020603050405020304" pitchFamily="18" charset="0"/>
                <a:cs typeface="Times New Roman" panose="02020603050405020304" pitchFamily="18" charset="0"/>
              </a:rPr>
              <a:t>Về </a:t>
            </a:r>
            <a:r>
              <a:rPr lang="en-US" sz="1200" i="1">
                <a:latin typeface="Times New Roman" panose="02020603050405020304" pitchFamily="18" charset="0"/>
                <a:cs typeface="Times New Roman" panose="02020603050405020304" pitchFamily="18" charset="0"/>
              </a:rPr>
              <a:t>tạm ngưng hoặc kéo dài thời hạn áp dụng toàn bộ hoặc một phần luật, nghị quyết của </a:t>
            </a:r>
            <a:r>
              <a:rPr lang="en-US" sz="1200" i="1" smtClean="0">
                <a:latin typeface="Times New Roman" panose="02020603050405020304" pitchFamily="18" charset="0"/>
                <a:cs typeface="Times New Roman" panose="02020603050405020304" pitchFamily="18" charset="0"/>
              </a:rPr>
              <a:t>QH đáp </a:t>
            </a:r>
            <a:r>
              <a:rPr lang="en-US" sz="1200" i="1">
                <a:latin typeface="Times New Roman" panose="02020603050405020304" pitchFamily="18" charset="0"/>
                <a:cs typeface="Times New Roman" panose="02020603050405020304" pitchFamily="18" charset="0"/>
              </a:rPr>
              <a:t>ứng các yêu cầu cấp bách về phát triển kinh tế - xã hội, bảo đảm quyền con người, quyền công dân</a:t>
            </a:r>
            <a:r>
              <a:rPr lang="en-US" sz="1200" i="1" smtClean="0">
                <a:latin typeface="Times New Roman" panose="02020603050405020304" pitchFamily="18" charset="0"/>
                <a:cs typeface="Times New Roman" panose="02020603050405020304" pitchFamily="18" charset="0"/>
              </a:rPr>
              <a:t>;</a:t>
            </a:r>
          </a:p>
          <a:p>
            <a:pPr marL="285750" indent="-285750" algn="just" eaLnBrk="0" fontAlgn="auto" hangingPunct="0">
              <a:lnSpc>
                <a:spcPct val="95000"/>
              </a:lnSpc>
              <a:spcBef>
                <a:spcPts val="0"/>
              </a:spcBef>
              <a:spcAft>
                <a:spcPts val="0"/>
              </a:spcAft>
              <a:buAutoNum type="romanLcParenBoth"/>
              <a:defRPr/>
            </a:pPr>
            <a:r>
              <a:rPr lang="en-US" sz="1200" i="1">
                <a:latin typeface="Times New Roman" panose="02020603050405020304" pitchFamily="18" charset="0"/>
                <a:cs typeface="Times New Roman" panose="02020603050405020304" pitchFamily="18" charset="0"/>
              </a:rPr>
              <a:t>Về tạm ngưng hoặc kéo dài thời hạn áp dụng toàn bộ hoặc một phần pháp lệnh, nghị quyết của Ủy ban Thường vụ Quốc hội đáp ứng các yêu cầu cấp bách về phát triển kinh tế - xã hội.</a:t>
            </a:r>
          </a:p>
          <a:p>
            <a:pPr algn="just" eaLnBrk="0" fontAlgn="auto" hangingPunct="0">
              <a:lnSpc>
                <a:spcPct val="95000"/>
              </a:lnSpc>
              <a:spcBef>
                <a:spcPts val="0"/>
              </a:spcBef>
              <a:spcAft>
                <a:spcPts val="800"/>
              </a:spcAft>
              <a:defRPr/>
            </a:pPr>
            <a:endParaRPr lang="en-US" sz="1400">
              <a:latin typeface="Times New Roman" panose="02020603050405020304" pitchFamily="18" charset="0"/>
              <a:cs typeface="Times New Roman" panose="02020603050405020304" pitchFamily="18" charset="0"/>
            </a:endParaRPr>
          </a:p>
        </p:txBody>
      </p:sp>
      <p:sp>
        <p:nvSpPr>
          <p:cNvPr id="77" name="Text Box 32"/>
          <p:cNvSpPr txBox="1">
            <a:spLocks noChangeArrowheads="1"/>
          </p:cNvSpPr>
          <p:nvPr/>
        </p:nvSpPr>
        <p:spPr bwMode="gray">
          <a:xfrm>
            <a:off x="6795565" y="1718798"/>
            <a:ext cx="1738834" cy="1339628"/>
          </a:xfrm>
          <a:prstGeom prst="rect">
            <a:avLst/>
          </a:prstGeom>
          <a:noFill/>
          <a:ln w="9525">
            <a:noFill/>
            <a:miter lim="800000"/>
            <a:headEnd/>
            <a:tailEnd/>
          </a:ln>
          <a:effectLst/>
        </p:spPr>
        <p:txBody>
          <a:bodyPr wrap="square" lIns="108000" tIns="64800" rIns="126000">
            <a:spAutoFit/>
          </a:bodyPr>
          <a:lstStyle/>
          <a:p>
            <a:pPr algn="just" eaLnBrk="0" fontAlgn="auto" hangingPunct="0">
              <a:lnSpc>
                <a:spcPct val="95000"/>
              </a:lnSpc>
              <a:spcBef>
                <a:spcPts val="0"/>
              </a:spcBef>
              <a:spcAft>
                <a:spcPts val="800"/>
              </a:spcAft>
              <a:defRPr/>
            </a:pPr>
            <a:r>
              <a:rPr lang="en-US" sz="1400" smtClean="0">
                <a:latin typeface="Times New Roman" panose="02020603050405020304" pitchFamily="18" charset="0"/>
                <a:cs typeface="Times New Roman" panose="02020603050405020304" pitchFamily="18" charset="0"/>
              </a:rPr>
              <a:t>Nghị </a:t>
            </a:r>
            <a:r>
              <a:rPr lang="en-US" sz="1400">
                <a:latin typeface="Times New Roman" panose="02020603050405020304" pitchFamily="18" charset="0"/>
                <a:cs typeface="Times New Roman" panose="02020603050405020304" pitchFamily="18" charset="0"/>
              </a:rPr>
              <a:t>quyết quy định biện pháp có tính chất đặc thù phù hợp với điều kiện phát triển kinh tế - xã hội của địa phương</a:t>
            </a:r>
            <a:endParaRPr lang="en-GB" sz="1400" i="1" kern="0" noProof="1">
              <a:latin typeface="Times New Roman" panose="02020603050405020304" pitchFamily="18" charset="0"/>
              <a:cs typeface="Times New Roman" panose="02020603050405020304" pitchFamily="18" charset="0"/>
            </a:endParaRPr>
          </a:p>
        </p:txBody>
      </p:sp>
      <p:sp>
        <p:nvSpPr>
          <p:cNvPr id="79" name="Hình chữ nhật 78"/>
          <p:cNvSpPr/>
          <p:nvPr/>
        </p:nvSpPr>
        <p:spPr>
          <a:xfrm>
            <a:off x="4867412" y="1718798"/>
            <a:ext cx="1761988" cy="2548390"/>
          </a:xfrm>
          <a:prstGeom prst="rect">
            <a:avLst/>
          </a:prstGeom>
        </p:spPr>
        <p:txBody>
          <a:bodyPr wrap="square">
            <a:spAutoFit/>
          </a:bodyPr>
          <a:lstStyle/>
          <a:p>
            <a:pPr algn="just" eaLnBrk="0" fontAlgn="auto" hangingPunct="0">
              <a:lnSpc>
                <a:spcPct val="95000"/>
              </a:lnSpc>
              <a:spcBef>
                <a:spcPts val="0"/>
              </a:spcBef>
              <a:spcAft>
                <a:spcPts val="800"/>
              </a:spcAft>
              <a:defRPr/>
            </a:pPr>
            <a:r>
              <a:rPr lang="en-US" sz="1400" smtClean="0">
                <a:latin typeface="Times New Roman" panose="02020603050405020304" pitchFamily="18" charset="0"/>
                <a:cs typeface="Times New Roman" panose="02020603050405020304" pitchFamily="18" charset="0"/>
              </a:rPr>
              <a:t>Nghị </a:t>
            </a:r>
            <a:r>
              <a:rPr lang="en-US" sz="1400">
                <a:latin typeface="Times New Roman" panose="02020603050405020304" pitchFamily="18" charset="0"/>
                <a:cs typeface="Times New Roman" panose="02020603050405020304" pitchFamily="18" charset="0"/>
              </a:rPr>
              <a:t>định để quy định vấn đề cần thiết thuộc thẩm quyền của Quốc hội, Ủy ban thường vụ Quốc h</a:t>
            </a:r>
            <a:r>
              <a:rPr lang="vi-VN" sz="1400">
                <a:latin typeface="Times New Roman" panose="02020603050405020304" pitchFamily="18" charset="0"/>
                <a:cs typeface="Times New Roman" panose="02020603050405020304" pitchFamily="18" charset="0"/>
              </a:rPr>
              <a:t>ội</a:t>
            </a:r>
            <a:r>
              <a:rPr lang="en-US" sz="1400">
                <a:latin typeface="Times New Roman" panose="02020603050405020304" pitchFamily="18" charset="0"/>
                <a:cs typeface="Times New Roman" panose="02020603050405020304" pitchFamily="18" charset="0"/>
              </a:rPr>
              <a:t> nhưng chưa đủ điều kiện xây dựng thành luật hoặc pháp lệnh để đáp ứng yêu cầu quản lý nhà nước, quản lý kinh tế, quản lý xã hội </a:t>
            </a:r>
            <a:r>
              <a:rPr lang="en-GB" sz="1400" i="1" kern="0" noProof="1">
                <a:solidFill>
                  <a:schemeClr val="bg1">
                    <a:lumMod val="95000"/>
                  </a:schemeClr>
                </a:solidFill>
                <a:latin typeface="Times New Roman" panose="02020603050405020304" pitchFamily="18" charset="0"/>
                <a:cs typeface="Times New Roman" panose="02020603050405020304" pitchFamily="18" charset="0"/>
              </a:rPr>
              <a:t>ọn</a:t>
            </a:r>
          </a:p>
        </p:txBody>
      </p:sp>
      <p:pic>
        <p:nvPicPr>
          <p:cNvPr id="46" name="Picture 45" descr="C:\Users\Administrator\Pictures\6-7-anh-4_wiau.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3387" y="5292964"/>
            <a:ext cx="850900" cy="480837"/>
          </a:xfrm>
          <a:prstGeom prst="rect">
            <a:avLst/>
          </a:prstGeom>
          <a:noFill/>
          <a:ln>
            <a:noFill/>
          </a:ln>
        </p:spPr>
      </p:pic>
      <p:pic>
        <p:nvPicPr>
          <p:cNvPr id="49" name="Picture 48" descr="C:\Users\Administrator\Pictures\ung-dung-luat-lao-dong-trong-doanh-nghiep.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94211" y="5331904"/>
            <a:ext cx="936625" cy="481934"/>
          </a:xfrm>
          <a:prstGeom prst="rect">
            <a:avLst/>
          </a:prstGeom>
          <a:noFill/>
          <a:ln>
            <a:noFill/>
          </a:ln>
        </p:spPr>
      </p:pic>
      <p:pic>
        <p:nvPicPr>
          <p:cNvPr id="53" name="Picture 52" descr="C:\Users\Administrator\Pictures\oqo1603530001.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66728" y="5292963"/>
            <a:ext cx="957262" cy="480837"/>
          </a:xfrm>
          <a:prstGeom prst="rect">
            <a:avLst/>
          </a:prstGeom>
          <a:noFill/>
          <a:ln>
            <a:noFill/>
          </a:ln>
        </p:spPr>
      </p:pic>
      <p:sp>
        <p:nvSpPr>
          <p:cNvPr id="4" name="Rectangle 3"/>
          <p:cNvSpPr/>
          <p:nvPr/>
        </p:nvSpPr>
        <p:spPr>
          <a:xfrm>
            <a:off x="580242" y="1718798"/>
            <a:ext cx="1365886" cy="307777"/>
          </a:xfrm>
          <a:prstGeom prst="rect">
            <a:avLst/>
          </a:prstGeom>
        </p:spPr>
        <p:txBody>
          <a:bodyPr wrap="square">
            <a:spAutoFit/>
          </a:bodyPr>
          <a:lstStyle/>
          <a:p>
            <a:pPr algn="ctr"/>
            <a:r>
              <a:rPr lang="en-US" sz="1400">
                <a:latin typeface="Times New Roman" panose="02020603050405020304" pitchFamily="18" charset="0"/>
                <a:cs typeface="Times New Roman" panose="02020603050405020304" pitchFamily="18" charset="0"/>
              </a:rPr>
              <a:t>Luật, pháp lệnh</a:t>
            </a:r>
          </a:p>
        </p:txBody>
      </p:sp>
    </p:spTree>
    <p:extLst>
      <p:ext uri="{BB962C8B-B14F-4D97-AF65-F5344CB8AC3E}">
        <p14:creationId xmlns:p14="http://schemas.microsoft.com/office/powerpoint/2010/main" val="3792668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3">
            <a:extLst>
              <a:ext uri="{FF2B5EF4-FFF2-40B4-BE49-F238E27FC236}">
                <a16:creationId xmlns="" xmlns:a16="http://schemas.microsoft.com/office/drawing/2014/main" id="{2B4E9CBC-CDE8-85EC-2AD0-7F65DFFE54D2}"/>
              </a:ext>
            </a:extLst>
          </p:cNvPr>
          <p:cNvSpPr>
            <a:spLocks noGrp="1" noChangeArrowheads="1"/>
          </p:cNvSpPr>
          <p:nvPr>
            <p:ph type="title"/>
          </p:nvPr>
        </p:nvSpPr>
        <p:spPr bwMode="auto">
          <a:xfrm>
            <a:off x="2743199" y="381000"/>
            <a:ext cx="3855261" cy="641350"/>
          </a:xfrm>
          <a:prstGeom prst="roundRect">
            <a:avLst>
              <a:gd name="adj" fmla="val 10250"/>
            </a:avLst>
          </a:prstGeom>
          <a:ln>
            <a:headEnd/>
            <a:tailEnd/>
          </a:ln>
        </p:spPr>
        <p:style>
          <a:lnRef idx="2">
            <a:schemeClr val="accent3"/>
          </a:lnRef>
          <a:fillRef idx="1">
            <a:schemeClr val="lt1"/>
          </a:fillRef>
          <a:effectRef idx="0">
            <a:schemeClr val="accent3"/>
          </a:effectRef>
          <a:fontRef idx="minor">
            <a:schemeClr val="dk1"/>
          </a:fontRef>
        </p:style>
        <p:txBody>
          <a:bodyPr wrap="none" anchor="ctr">
            <a:normAutofit/>
          </a:bodyPr>
          <a:lstStyle/>
          <a:p>
            <a:pPr algn="just"/>
            <a:r>
              <a:rPr lang="en-US" sz="2000" b="1" dirty="0">
                <a:solidFill>
                  <a:schemeClr val="tx1"/>
                </a:solidFill>
                <a:effectLst/>
                <a:latin typeface="Times New Roman" panose="02020603050405020304" pitchFamily="18" charset="0"/>
                <a:cs typeface="Times New Roman" panose="02020603050405020304" pitchFamily="18" charset="0"/>
              </a:rPr>
              <a:t>2. PHẠM VI TRUYỀN THÔNG</a:t>
            </a:r>
          </a:p>
        </p:txBody>
      </p:sp>
      <p:sp>
        <p:nvSpPr>
          <p:cNvPr id="2" name="Content Placeholder 1">
            <a:extLst>
              <a:ext uri="{FF2B5EF4-FFF2-40B4-BE49-F238E27FC236}">
                <a16:creationId xmlns="" xmlns:a16="http://schemas.microsoft.com/office/drawing/2014/main" id="{2C4B6254-690A-4AE1-96EC-41D8AD0FA3AD}"/>
              </a:ext>
            </a:extLst>
          </p:cNvPr>
          <p:cNvSpPr>
            <a:spLocks noGrp="1"/>
          </p:cNvSpPr>
          <p:nvPr>
            <p:ph sz="quarter" idx="2"/>
          </p:nvPr>
        </p:nvSpPr>
        <p:spPr>
          <a:xfrm>
            <a:off x="455613" y="1444294"/>
            <a:ext cx="3506787" cy="3941763"/>
          </a:xfrm>
        </p:spPr>
        <p:style>
          <a:lnRef idx="1">
            <a:schemeClr val="accent6"/>
          </a:lnRef>
          <a:fillRef idx="2">
            <a:schemeClr val="accent6"/>
          </a:fillRef>
          <a:effectRef idx="1">
            <a:schemeClr val="accent6"/>
          </a:effectRef>
          <a:fontRef idx="minor">
            <a:schemeClr val="dk1"/>
          </a:fontRef>
        </p:style>
        <p:txBody>
          <a:bodyPr>
            <a:normAutofit/>
          </a:bodyPr>
          <a:lstStyle/>
          <a:p>
            <a:pPr marR="91440" algn="just">
              <a:lnSpc>
                <a:spcPct val="110000"/>
              </a:lnSpc>
              <a:spcBef>
                <a:spcPts val="300"/>
              </a:spcBef>
              <a:spcAft>
                <a:spcPts val="300"/>
              </a:spcAft>
            </a:pPr>
            <a:r>
              <a:rPr lang="en-US" sz="1800" b="1" spc="-10" dirty="0">
                <a:latin typeface="Times New Roman" panose="02020603050405020304" pitchFamily="18" charset="0"/>
                <a:ea typeface="Calibri" panose="020F0502020204030204" pitchFamily="34" charset="0"/>
                <a:cs typeface="Times New Roman" panose="02020603050405020304" pitchFamily="18" charset="0"/>
              </a:rPr>
              <a:t>2.2.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ngay</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soạn</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VBQPPL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VBQPPL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VBQPPL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12" name="Content Placeholder 11">
            <a:extLst>
              <a:ext uri="{FF2B5EF4-FFF2-40B4-BE49-F238E27FC236}">
                <a16:creationId xmlns="" xmlns:a16="http://schemas.microsoft.com/office/drawing/2014/main" id="{1D5D79C1-7907-7628-A028-097FF2510A7A}"/>
              </a:ext>
            </a:extLst>
          </p:cNvPr>
          <p:cNvSpPr>
            <a:spLocks noGrp="1"/>
          </p:cNvSpPr>
          <p:nvPr>
            <p:ph sz="quarter" idx="4"/>
          </p:nvPr>
        </p:nvSpPr>
        <p:spPr>
          <a:xfrm>
            <a:off x="5105400" y="1444294"/>
            <a:ext cx="3657600" cy="3941763"/>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n-US" sz="1900" b="1" spc="-10" dirty="0">
                <a:latin typeface="Times New Roman" panose="02020603050405020304" pitchFamily="18" charset="0"/>
                <a:ea typeface="Calibri" panose="020F0502020204030204" pitchFamily="34" charset="0"/>
                <a:cs typeface="Times New Roman" panose="02020603050405020304" pitchFamily="18" charset="0"/>
              </a:rPr>
              <a:t>2.3.</a:t>
            </a:r>
            <a:r>
              <a:rPr lang="en-US" sz="1900"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soạn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VBQPPL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căn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tiễn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mưu</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1900" spc="-1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900" spc="-1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1900" i="1" spc="-10" smtClean="0">
                <a:latin typeface="Times New Roman" panose="02020603050405020304" pitchFamily="18" charset="0"/>
                <a:ea typeface="Calibri" panose="020F0502020204030204" pitchFamily="34" charset="0"/>
                <a:cs typeface="Times New Roman" panose="02020603050405020304" pitchFamily="18" charset="0"/>
              </a:rPr>
              <a:t>Ví dụ: Các nghị quyết khác của HĐND cấp tỉnh; quyết định của UBND cấp tỉnh.</a:t>
            </a:r>
            <a:endParaRPr lang="en-US" sz="1900"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9840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369893" y="181402"/>
            <a:ext cx="4301049" cy="830997"/>
          </a:xfrm>
          <a:prstGeom prst="rect">
            <a:avLst/>
          </a:prstGeom>
          <a:noFill/>
          <a:ln w="9525">
            <a:noFill/>
            <a:miter lim="800000"/>
            <a:headEnd/>
            <a:tailEnd/>
          </a:ln>
        </p:spPr>
        <p:txBody>
          <a:bodyPr wrap="none" anchor="ctr">
            <a:spAutoFit/>
          </a:bodyPr>
          <a:lstStyle/>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3. 08 NHIỆM VỤ, GIẢI PHÁP </a:t>
            </a:r>
          </a:p>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CƠ BẢN, CHỦ YẾU</a:t>
            </a:r>
          </a:p>
        </p:txBody>
      </p:sp>
      <p:sp>
        <p:nvSpPr>
          <p:cNvPr id="3" name="Rectangle 2"/>
          <p:cNvSpPr/>
          <p:nvPr/>
        </p:nvSpPr>
        <p:spPr>
          <a:xfrm>
            <a:off x="3234395" y="1517432"/>
            <a:ext cx="453800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ound Same Side Corner Rectangle 1"/>
          <p:cNvSpPr/>
          <p:nvPr/>
        </p:nvSpPr>
        <p:spPr>
          <a:xfrm rot="16200000">
            <a:off x="2233613" y="11191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3252788" y="3148013"/>
            <a:ext cx="453800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 Same Side Corner Rectangle 1"/>
          <p:cNvSpPr/>
          <p:nvPr/>
        </p:nvSpPr>
        <p:spPr>
          <a:xfrm rot="16200000">
            <a:off x="2233613" y="27574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2"/>
          <p:cNvSpPr/>
          <p:nvPr/>
        </p:nvSpPr>
        <p:spPr>
          <a:xfrm>
            <a:off x="3252788" y="4776788"/>
            <a:ext cx="453800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ound Same Side Corner Rectangle 1"/>
          <p:cNvSpPr/>
          <p:nvPr/>
        </p:nvSpPr>
        <p:spPr>
          <a:xfrm rot="16200000">
            <a:off x="2233613" y="4386263"/>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TextBox 28671"/>
          <p:cNvSpPr txBox="1">
            <a:spLocks noChangeArrowheads="1"/>
          </p:cNvSpPr>
          <p:nvPr/>
        </p:nvSpPr>
        <p:spPr bwMode="auto">
          <a:xfrm>
            <a:off x="2436812" y="1931987"/>
            <a:ext cx="585787" cy="392113"/>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01</a:t>
            </a:r>
          </a:p>
        </p:txBody>
      </p:sp>
      <p:sp>
        <p:nvSpPr>
          <p:cNvPr id="8206" name="TextBox 42"/>
          <p:cNvSpPr txBox="1">
            <a:spLocks noChangeArrowheads="1"/>
          </p:cNvSpPr>
          <p:nvPr/>
        </p:nvSpPr>
        <p:spPr bwMode="auto">
          <a:xfrm>
            <a:off x="2386013" y="3477683"/>
            <a:ext cx="585787" cy="523875"/>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02</a:t>
            </a:r>
          </a:p>
        </p:txBody>
      </p:sp>
      <p:sp>
        <p:nvSpPr>
          <p:cNvPr id="8208" name="TextBox 44"/>
          <p:cNvSpPr txBox="1">
            <a:spLocks noChangeArrowheads="1"/>
          </p:cNvSpPr>
          <p:nvPr/>
        </p:nvSpPr>
        <p:spPr bwMode="auto">
          <a:xfrm>
            <a:off x="2436812" y="5084763"/>
            <a:ext cx="585787" cy="523875"/>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03</a:t>
            </a:r>
          </a:p>
        </p:txBody>
      </p:sp>
      <p:sp>
        <p:nvSpPr>
          <p:cNvPr id="8210" name="Rectangle 46"/>
          <p:cNvSpPr>
            <a:spLocks noChangeArrowheads="1"/>
          </p:cNvSpPr>
          <p:nvPr/>
        </p:nvSpPr>
        <p:spPr bwMode="auto">
          <a:xfrm>
            <a:off x="3883519" y="1486655"/>
            <a:ext cx="3355481" cy="1431161"/>
          </a:xfrm>
          <a:prstGeom prst="rect">
            <a:avLst/>
          </a:prstGeom>
          <a:noFill/>
          <a:ln w="9525">
            <a:noFill/>
            <a:miter lim="800000"/>
            <a:headEnd/>
            <a:tailEnd/>
          </a:ln>
        </p:spPr>
        <p:txBody>
          <a:bodyPr wrap="square" anchor="ctr">
            <a:spAutoFit/>
          </a:bodyPr>
          <a:lstStyle/>
          <a:p>
            <a:pPr algn="just"/>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Nâng</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500" dirty="0">
              <a:solidFill>
                <a:srgbClr val="4A4644"/>
              </a:solidFill>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3929063" y="3302299"/>
            <a:ext cx="3392487" cy="923330"/>
          </a:xfrm>
          <a:prstGeom prst="rect">
            <a:avLst/>
          </a:prstGeom>
          <a:noFill/>
          <a:ln w="9525">
            <a:noFill/>
            <a:miter lim="800000"/>
            <a:headEnd/>
            <a:tailEnd/>
          </a:ln>
        </p:spPr>
        <p:txBody>
          <a:bodyPr anchor="ctr">
            <a:spAutoFit/>
          </a:bodyPr>
          <a:lstStyle/>
          <a:p>
            <a:pPr algn="just"/>
            <a:r>
              <a:rPr lang="en-US" sz="1800" spc="-10" dirty="0" err="1">
                <a:effectLst/>
                <a:latin typeface="Times New Roman" panose="02020603050405020304" pitchFamily="18" charset="0"/>
                <a:ea typeface="Calibri" panose="020F0502020204030204" pitchFamily="34" charset="0"/>
              </a:rPr>
              <a:t>Hoàn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thiện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chính</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sách</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thể</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chế</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về</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công</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tác</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truyền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thông</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dự</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thảo</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chính</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sách</a:t>
            </a:r>
            <a:r>
              <a:rPr lang="en-US" sz="1800" spc="-10" dirty="0">
                <a:effectLst/>
                <a:latin typeface="Times New Roman" panose="02020603050405020304" pitchFamily="18" charset="0"/>
                <a:ea typeface="Calibri" panose="020F0502020204030204" pitchFamily="34" charset="0"/>
              </a:rPr>
              <a:t> </a:t>
            </a:r>
            <a:endParaRPr lang="en-US" sz="1700" dirty="0">
              <a:solidFill>
                <a:srgbClr val="4A4644"/>
              </a:solidFill>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3929063" y="4804480"/>
            <a:ext cx="3392487" cy="1200329"/>
          </a:xfrm>
          <a:prstGeom prst="rect">
            <a:avLst/>
          </a:prstGeom>
          <a:noFill/>
          <a:ln w="9525">
            <a:noFill/>
            <a:miter lim="800000"/>
            <a:headEnd/>
            <a:tailEnd/>
          </a:ln>
        </p:spPr>
        <p:txBody>
          <a:bodyPr anchor="ctr">
            <a:spAutoFit/>
          </a:bodyPr>
          <a:lstStyle/>
          <a:p>
            <a:pPr algn="just"/>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huy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nhân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VBQPPL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endParaRPr lang="en-US" dirty="0">
              <a:solidFill>
                <a:srgbClr val="4A464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449843"/>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369882" y="181401"/>
            <a:ext cx="4301049" cy="830997"/>
          </a:xfrm>
          <a:prstGeom prst="rect">
            <a:avLst/>
          </a:prstGeom>
          <a:noFill/>
          <a:ln w="9525">
            <a:noFill/>
            <a:miter lim="800000"/>
            <a:headEnd/>
            <a:tailEnd/>
          </a:ln>
        </p:spPr>
        <p:txBody>
          <a:bodyPr wrap="none" anchor="ctr">
            <a:spAutoFit/>
          </a:bodyPr>
          <a:lstStyle/>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3. 08 NHIỆM VỤ, GIẢI PHÁP </a:t>
            </a:r>
          </a:p>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CƠ BẢN, CHỦ YẾU</a:t>
            </a:r>
          </a:p>
        </p:txBody>
      </p:sp>
      <p:sp>
        <p:nvSpPr>
          <p:cNvPr id="3" name="Rectangle 2"/>
          <p:cNvSpPr/>
          <p:nvPr/>
        </p:nvSpPr>
        <p:spPr>
          <a:xfrm>
            <a:off x="3252788" y="1393397"/>
            <a:ext cx="4850688" cy="137361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ound Same Side Corner Rectangle 1"/>
          <p:cNvSpPr/>
          <p:nvPr/>
        </p:nvSpPr>
        <p:spPr>
          <a:xfrm rot="16200000">
            <a:off x="2178606" y="1064181"/>
            <a:ext cx="1367314"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3252788" y="3148013"/>
            <a:ext cx="4595812"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 Same Side Corner Rectangle 1"/>
          <p:cNvSpPr/>
          <p:nvPr/>
        </p:nvSpPr>
        <p:spPr>
          <a:xfrm rot="16200000">
            <a:off x="2233613" y="27574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2"/>
          <p:cNvSpPr/>
          <p:nvPr/>
        </p:nvSpPr>
        <p:spPr>
          <a:xfrm>
            <a:off x="3252788" y="4834593"/>
            <a:ext cx="4595812" cy="135663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ound Same Side Corner Rectangle 1"/>
          <p:cNvSpPr/>
          <p:nvPr/>
        </p:nvSpPr>
        <p:spPr>
          <a:xfrm rot="16200000">
            <a:off x="2178606" y="4502031"/>
            <a:ext cx="1367313"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TextBox 28671"/>
          <p:cNvSpPr txBox="1">
            <a:spLocks noChangeArrowheads="1"/>
          </p:cNvSpPr>
          <p:nvPr/>
        </p:nvSpPr>
        <p:spPr bwMode="auto">
          <a:xfrm>
            <a:off x="2386013" y="1849501"/>
            <a:ext cx="585417" cy="523220"/>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04</a:t>
            </a:r>
          </a:p>
        </p:txBody>
      </p:sp>
      <p:sp>
        <p:nvSpPr>
          <p:cNvPr id="8206" name="TextBox 42"/>
          <p:cNvSpPr txBox="1">
            <a:spLocks noChangeArrowheads="1"/>
          </p:cNvSpPr>
          <p:nvPr/>
        </p:nvSpPr>
        <p:spPr bwMode="auto">
          <a:xfrm>
            <a:off x="2386013" y="3515052"/>
            <a:ext cx="585417" cy="523220"/>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05</a:t>
            </a:r>
          </a:p>
        </p:txBody>
      </p:sp>
      <p:sp>
        <p:nvSpPr>
          <p:cNvPr id="8208" name="TextBox 44"/>
          <p:cNvSpPr txBox="1">
            <a:spLocks noChangeArrowheads="1"/>
          </p:cNvSpPr>
          <p:nvPr/>
        </p:nvSpPr>
        <p:spPr bwMode="auto">
          <a:xfrm>
            <a:off x="2386013" y="5210502"/>
            <a:ext cx="585417" cy="523220"/>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06</a:t>
            </a:r>
          </a:p>
        </p:txBody>
      </p:sp>
      <p:sp>
        <p:nvSpPr>
          <p:cNvPr id="8210" name="Rectangle 46"/>
          <p:cNvSpPr>
            <a:spLocks noChangeArrowheads="1"/>
          </p:cNvSpPr>
          <p:nvPr/>
        </p:nvSpPr>
        <p:spPr bwMode="auto">
          <a:xfrm>
            <a:off x="3881438" y="1538198"/>
            <a:ext cx="3509961" cy="1200329"/>
          </a:xfrm>
          <a:prstGeom prst="rect">
            <a:avLst/>
          </a:prstGeom>
          <a:noFill/>
          <a:ln w="9525">
            <a:noFill/>
            <a:miter lim="800000"/>
            <a:headEnd/>
            <a:tailEnd/>
          </a:ln>
        </p:spPr>
        <p:txBody>
          <a:bodyPr wrap="square" anchor="ctr">
            <a:spAutoFit/>
          </a:bodyPr>
          <a:lstStyle/>
          <a:p>
            <a:pPr algn="just"/>
            <a:r>
              <a:rPr lang="en-US" dirty="0" err="1">
                <a:solidFill>
                  <a:srgbClr val="4A4644"/>
                </a:solidFill>
                <a:latin typeface="Times New Roman" panose="02020603050405020304" pitchFamily="18" charset="0"/>
                <a:cs typeface="Times New Roman" panose="02020603050405020304" pitchFamily="18" charset="0"/>
              </a:rPr>
              <a:t>T</a:t>
            </a:r>
            <a:r>
              <a:rPr lang="en-US" dirty="0" err="1">
                <a:latin typeface="Times New Roman" panose="02020603050405020304" pitchFamily="18" charset="0"/>
                <a:cs typeface="Times New Roman" panose="02020603050405020304" pitchFamily="18" charset="0"/>
              </a:rPr>
              <a: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PBGDPL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endParaRPr lang="en-US" dirty="0">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3929063" y="3302297"/>
            <a:ext cx="3392487" cy="923330"/>
          </a:xfrm>
          <a:prstGeom prst="rect">
            <a:avLst/>
          </a:prstGeom>
          <a:noFill/>
          <a:ln w="9525">
            <a:noFill/>
            <a:miter lim="800000"/>
            <a:headEnd/>
            <a:tailEnd/>
          </a:ln>
        </p:spPr>
        <p:txBody>
          <a:bodyPr anchor="ctr">
            <a:spAutoFit/>
          </a:bodyPr>
          <a:lstStyle/>
          <a:p>
            <a:pPr algn="just"/>
            <a:r>
              <a:rPr lang="en-US" dirty="0" err="1">
                <a:solidFill>
                  <a:srgbClr val="4A4644"/>
                </a:solidFill>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endParaRPr lang="en-US" dirty="0">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3929063" y="5081479"/>
            <a:ext cx="3392487" cy="646331"/>
          </a:xfrm>
          <a:prstGeom prst="rect">
            <a:avLst/>
          </a:prstGeom>
          <a:noFill/>
          <a:ln w="9525">
            <a:noFill/>
            <a:miter lim="800000"/>
            <a:headEnd/>
            <a:tailEnd/>
          </a:ln>
        </p:spPr>
        <p:txBody>
          <a:bodyPr anchor="ctr">
            <a:spAutoFit/>
          </a:bodyPr>
          <a:lstStyle/>
          <a:p>
            <a:pPr algn="just"/>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endParaRPr lang="en-US" dirty="0">
              <a:solidFill>
                <a:srgbClr val="4A464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045320"/>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369882" y="181401"/>
            <a:ext cx="4301049" cy="830997"/>
          </a:xfrm>
          <a:prstGeom prst="rect">
            <a:avLst/>
          </a:prstGeom>
          <a:noFill/>
          <a:ln w="9525">
            <a:noFill/>
            <a:miter lim="800000"/>
            <a:headEnd/>
            <a:tailEnd/>
          </a:ln>
        </p:spPr>
        <p:txBody>
          <a:bodyPr wrap="none" anchor="ctr">
            <a:spAutoFit/>
          </a:bodyPr>
          <a:lstStyle/>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3. 08 NHIỆM VỤ, GIẢI PHÁP </a:t>
            </a:r>
          </a:p>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CƠ BẢN, CHỦ YẾU</a:t>
            </a:r>
          </a:p>
        </p:txBody>
      </p:sp>
      <p:sp>
        <p:nvSpPr>
          <p:cNvPr id="3" name="Rectangle 2"/>
          <p:cNvSpPr/>
          <p:nvPr/>
        </p:nvSpPr>
        <p:spPr>
          <a:xfrm>
            <a:off x="3252788" y="1560383"/>
            <a:ext cx="4748212" cy="120663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ound Same Side Corner Rectangle 1"/>
          <p:cNvSpPr/>
          <p:nvPr/>
        </p:nvSpPr>
        <p:spPr>
          <a:xfrm rot="16200000">
            <a:off x="2233613" y="11191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3252788" y="3148013"/>
            <a:ext cx="4748212"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 Same Side Corner Rectangle 1"/>
          <p:cNvSpPr/>
          <p:nvPr/>
        </p:nvSpPr>
        <p:spPr>
          <a:xfrm rot="16200000">
            <a:off x="2233613" y="27574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TextBox 28671"/>
          <p:cNvSpPr txBox="1">
            <a:spLocks noChangeArrowheads="1"/>
          </p:cNvSpPr>
          <p:nvPr/>
        </p:nvSpPr>
        <p:spPr bwMode="auto">
          <a:xfrm>
            <a:off x="2386013" y="1849501"/>
            <a:ext cx="585417" cy="523220"/>
          </a:xfrm>
          <a:prstGeom prst="rect">
            <a:avLst/>
          </a:prstGeom>
          <a:noFill/>
          <a:ln w="9525">
            <a:noFill/>
            <a:miter lim="800000"/>
            <a:headEnd/>
            <a:tailEnd/>
          </a:ln>
        </p:spPr>
        <p:txBody>
          <a:bodyPr wrap="none" anchor="ctr">
            <a:spAutoFit/>
          </a:bodyPr>
          <a:lstStyle/>
          <a:p>
            <a:r>
              <a:rPr lang="en-US" sz="2800" b="1" dirty="0">
                <a:solidFill>
                  <a:schemeClr val="bg1"/>
                </a:solidFill>
                <a:latin typeface="Arial" charset="0"/>
              </a:rPr>
              <a:t>07</a:t>
            </a:r>
          </a:p>
        </p:txBody>
      </p:sp>
      <p:sp>
        <p:nvSpPr>
          <p:cNvPr id="8206" name="TextBox 42"/>
          <p:cNvSpPr txBox="1">
            <a:spLocks noChangeArrowheads="1"/>
          </p:cNvSpPr>
          <p:nvPr/>
        </p:nvSpPr>
        <p:spPr bwMode="auto">
          <a:xfrm>
            <a:off x="2386013" y="3515052"/>
            <a:ext cx="585417" cy="523220"/>
          </a:xfrm>
          <a:prstGeom prst="rect">
            <a:avLst/>
          </a:prstGeom>
          <a:noFill/>
          <a:ln w="9525">
            <a:noFill/>
            <a:miter lim="800000"/>
            <a:headEnd/>
            <a:tailEnd/>
          </a:ln>
        </p:spPr>
        <p:txBody>
          <a:bodyPr wrap="none" anchor="ctr">
            <a:spAutoFit/>
          </a:bodyPr>
          <a:lstStyle/>
          <a:p>
            <a:r>
              <a:rPr lang="en-US" sz="2800" b="1" dirty="0">
                <a:solidFill>
                  <a:schemeClr val="bg1"/>
                </a:solidFill>
                <a:latin typeface="Arial" charset="0"/>
              </a:rPr>
              <a:t>08</a:t>
            </a:r>
          </a:p>
        </p:txBody>
      </p:sp>
      <p:sp>
        <p:nvSpPr>
          <p:cNvPr id="8208" name="TextBox 44"/>
          <p:cNvSpPr txBox="1">
            <a:spLocks noChangeArrowheads="1"/>
          </p:cNvSpPr>
          <p:nvPr/>
        </p:nvSpPr>
        <p:spPr bwMode="auto">
          <a:xfrm>
            <a:off x="2386013" y="5210502"/>
            <a:ext cx="585417" cy="523220"/>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06</a:t>
            </a:r>
          </a:p>
        </p:txBody>
      </p:sp>
      <p:sp>
        <p:nvSpPr>
          <p:cNvPr id="8210" name="Rectangle 46"/>
          <p:cNvSpPr>
            <a:spLocks noChangeArrowheads="1"/>
          </p:cNvSpPr>
          <p:nvPr/>
        </p:nvSpPr>
        <p:spPr bwMode="auto">
          <a:xfrm>
            <a:off x="3929063" y="1676698"/>
            <a:ext cx="3392487" cy="923330"/>
          </a:xfrm>
          <a:prstGeom prst="rect">
            <a:avLst/>
          </a:prstGeom>
          <a:noFill/>
          <a:ln w="9525">
            <a:noFill/>
            <a:miter lim="800000"/>
            <a:headEnd/>
            <a:tailEnd/>
          </a:ln>
        </p:spPr>
        <p:txBody>
          <a:bodyPr anchor="ctr">
            <a:spAutoFit/>
          </a:bodyPr>
          <a:lstStyle/>
          <a:p>
            <a:pPr algn="just"/>
            <a:r>
              <a:rPr lang="en-US" sz="1800" spc="-10" dirty="0" err="1">
                <a:effectLst/>
                <a:latin typeface="Times New Roman" panose="02020603050405020304" pitchFamily="18" charset="0"/>
                <a:ea typeface="Calibri" panose="020F0502020204030204" pitchFamily="34" charset="0"/>
              </a:rPr>
              <a:t>Nâng</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cao</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năng</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lực</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đội</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ngũ</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cán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bộ</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thực</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hiện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truyền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thông</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dự</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thảo</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chính</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sách</a:t>
            </a:r>
            <a:r>
              <a:rPr lang="en-US" sz="1800" spc="-10" dirty="0">
                <a:effectLst/>
                <a:latin typeface="Times New Roman" panose="02020603050405020304" pitchFamily="18" charset="0"/>
                <a:ea typeface="Calibri" panose="020F0502020204030204" pitchFamily="34" charset="0"/>
              </a:rPr>
              <a:t> </a:t>
            </a:r>
            <a:endParaRPr lang="en-US" sz="1500" dirty="0">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3929063" y="3302297"/>
            <a:ext cx="3392487" cy="923330"/>
          </a:xfrm>
          <a:prstGeom prst="rect">
            <a:avLst/>
          </a:prstGeom>
          <a:noFill/>
          <a:ln w="9525">
            <a:noFill/>
            <a:miter lim="800000"/>
            <a:headEnd/>
            <a:tailEnd/>
          </a:ln>
        </p:spPr>
        <p:txBody>
          <a:bodyPr anchor="ctr">
            <a:spAutoFit/>
          </a:bodyPr>
          <a:lstStyle/>
          <a:p>
            <a:pPr algn="just"/>
            <a:r>
              <a:rPr lang="en-US" sz="1800" spc="-20" dirty="0">
                <a:effectLst/>
                <a:latin typeface="Times New Roman" panose="02020603050405020304" pitchFamily="18" charset="0"/>
                <a:ea typeface="Calibri" panose="020F0502020204030204" pitchFamily="34" charset="0"/>
              </a:rPr>
              <a:t>Huy </a:t>
            </a:r>
            <a:r>
              <a:rPr lang="en-US" sz="1800" spc="-20" dirty="0" err="1">
                <a:effectLst/>
                <a:latin typeface="Times New Roman" panose="02020603050405020304" pitchFamily="18" charset="0"/>
                <a:ea typeface="Calibri" panose="020F0502020204030204" pitchFamily="34" charset="0"/>
              </a:rPr>
              <a:t>động</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nguồn</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lực</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xã</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hội</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tham</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gia</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công</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tác</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truyền</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thông</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dự</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thảo</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chính</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sách</a:t>
            </a:r>
            <a:r>
              <a:rPr lang="en-US" sz="1800" spc="-20" dirty="0">
                <a:effectLst/>
                <a:latin typeface="Times New Roman" panose="02020603050405020304" pitchFamily="18" charset="0"/>
                <a:ea typeface="Calibri" panose="020F0502020204030204" pitchFamily="34" charset="0"/>
              </a:rPr>
              <a:t> </a:t>
            </a:r>
            <a:endParaRPr lang="en-US" sz="1500" dirty="0">
              <a:solidFill>
                <a:srgbClr val="4A464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404117"/>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4"/>
          <p:cNvGrpSpPr>
            <a:grpSpLocks/>
          </p:cNvGrpSpPr>
          <p:nvPr/>
        </p:nvGrpSpPr>
        <p:grpSpPr bwMode="auto">
          <a:xfrm>
            <a:off x="1066800" y="2861937"/>
            <a:ext cx="2347912" cy="2106612"/>
            <a:chOff x="2498889" y="1874520"/>
            <a:chExt cx="3254392" cy="3401605"/>
          </a:xfrm>
        </p:grpSpPr>
        <p:sp>
          <p:nvSpPr>
            <p:cNvPr id="4" name="Oval 13"/>
            <p:cNvSpPr/>
            <p:nvPr/>
          </p:nvSpPr>
          <p:spPr>
            <a:xfrm>
              <a:off x="2498889" y="4139611"/>
              <a:ext cx="3254392" cy="1136514"/>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mn-lt"/>
                <a:cs typeface="+mn-cs"/>
              </a:endParaRPr>
            </a:p>
          </p:txBody>
        </p:sp>
        <p:grpSp>
          <p:nvGrpSpPr>
            <p:cNvPr id="18446" name="Group 11"/>
            <p:cNvGrpSpPr>
              <a:grpSpLocks/>
            </p:cNvGrpSpPr>
            <p:nvPr/>
          </p:nvGrpSpPr>
          <p:grpSpPr bwMode="auto">
            <a:xfrm>
              <a:off x="2674620" y="1874520"/>
              <a:ext cx="2926080" cy="2926080"/>
              <a:chOff x="2674620" y="1874520"/>
              <a:chExt cx="2926080" cy="2926080"/>
            </a:xfrm>
          </p:grpSpPr>
          <p:sp>
            <p:nvSpPr>
              <p:cNvPr id="6" name="Oval 2"/>
              <p:cNvSpPr/>
              <p:nvPr/>
            </p:nvSpPr>
            <p:spPr>
              <a:xfrm>
                <a:off x="2674620" y="1874520"/>
                <a:ext cx="2926080" cy="2926080"/>
              </a:xfrm>
              <a:prstGeom prst="ellipse">
                <a:avLst/>
              </a:prstGeom>
              <a:gradFill flip="none" rotWithShape="1">
                <a:gsLst>
                  <a:gs pos="0">
                    <a:sysClr val="window" lastClr="FFFFFF">
                      <a:lumMod val="75000"/>
                    </a:sysClr>
                  </a:gs>
                  <a:gs pos="100000">
                    <a:srgbClr val="FAFAFA"/>
                  </a:gs>
                </a:gsLst>
                <a:lin ang="18900000" scaled="1"/>
                <a:tileRect/>
              </a:gradFill>
              <a:ln w="12700" cap="flat" cmpd="sng" algn="ctr">
                <a:gradFill flip="none" rotWithShape="1">
                  <a:gsLst>
                    <a:gs pos="0">
                      <a:sysClr val="window" lastClr="FFFFFF">
                        <a:lumMod val="70000"/>
                      </a:sysClr>
                    </a:gs>
                    <a:gs pos="100000">
                      <a:sysClr val="window" lastClr="FFFFFF">
                        <a:lumMod val="93000"/>
                      </a:sysClr>
                    </a:gs>
                  </a:gsLst>
                  <a:lin ang="18900000" scaled="1"/>
                  <a:tileRect/>
                </a:gradFill>
                <a:prstDash val="solid"/>
              </a:ln>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7" name="Freeform 7"/>
              <p:cNvSpPr/>
              <p:nvPr/>
            </p:nvSpPr>
            <p:spPr>
              <a:xfrm>
                <a:off x="4095922" y="1893568"/>
                <a:ext cx="1409707" cy="1804771"/>
              </a:xfrm>
              <a:custGeom>
                <a:avLst/>
                <a:gdLst>
                  <a:gd name="connsiteX0" fmla="*/ 0 w 1394460"/>
                  <a:gd name="connsiteY0" fmla="*/ 0 h 1805940"/>
                  <a:gd name="connsiteX1" fmla="*/ 1394460 w 1394460"/>
                  <a:gd name="connsiteY1" fmla="*/ 1805940 h 1805940"/>
                  <a:gd name="connsiteX2" fmla="*/ 0 w 1394460"/>
                  <a:gd name="connsiteY2" fmla="*/ 1436370 h 1805940"/>
                  <a:gd name="connsiteX3" fmla="*/ 0 w 1394460"/>
                  <a:gd name="connsiteY3" fmla="*/ 0 h 1805940"/>
                  <a:gd name="connsiteX0" fmla="*/ 0 w 1394460"/>
                  <a:gd name="connsiteY0" fmla="*/ 0 h 1805940"/>
                  <a:gd name="connsiteX1" fmla="*/ 1394460 w 1394460"/>
                  <a:gd name="connsiteY1" fmla="*/ 1805940 h 1805940"/>
                  <a:gd name="connsiteX2" fmla="*/ 0 w 1394460"/>
                  <a:gd name="connsiteY2" fmla="*/ 1436370 h 1805940"/>
                  <a:gd name="connsiteX3" fmla="*/ 0 w 1394460"/>
                  <a:gd name="connsiteY3" fmla="*/ 0 h 1805940"/>
                  <a:gd name="connsiteX0" fmla="*/ 0 w 1417426"/>
                  <a:gd name="connsiteY0" fmla="*/ 0 h 1805940"/>
                  <a:gd name="connsiteX1" fmla="*/ 1394460 w 1417426"/>
                  <a:gd name="connsiteY1" fmla="*/ 1805940 h 1805940"/>
                  <a:gd name="connsiteX2" fmla="*/ 0 w 1417426"/>
                  <a:gd name="connsiteY2" fmla="*/ 1436370 h 1805940"/>
                  <a:gd name="connsiteX3" fmla="*/ 0 w 1417426"/>
                  <a:gd name="connsiteY3" fmla="*/ 0 h 1805940"/>
                  <a:gd name="connsiteX0" fmla="*/ 0 w 1415801"/>
                  <a:gd name="connsiteY0" fmla="*/ 0 h 1805940"/>
                  <a:gd name="connsiteX1" fmla="*/ 1394460 w 1415801"/>
                  <a:gd name="connsiteY1" fmla="*/ 1805940 h 1805940"/>
                  <a:gd name="connsiteX2" fmla="*/ 0 w 1415801"/>
                  <a:gd name="connsiteY2" fmla="*/ 1436370 h 1805940"/>
                  <a:gd name="connsiteX3" fmla="*/ 0 w 1415801"/>
                  <a:gd name="connsiteY3" fmla="*/ 0 h 1805940"/>
                  <a:gd name="connsiteX0" fmla="*/ 0 w 1409680"/>
                  <a:gd name="connsiteY0" fmla="*/ 0 h 1805940"/>
                  <a:gd name="connsiteX1" fmla="*/ 1394460 w 1409680"/>
                  <a:gd name="connsiteY1" fmla="*/ 1805940 h 1805940"/>
                  <a:gd name="connsiteX2" fmla="*/ 0 w 1409680"/>
                  <a:gd name="connsiteY2" fmla="*/ 1436370 h 1805940"/>
                  <a:gd name="connsiteX3" fmla="*/ 0 w 1409680"/>
                  <a:gd name="connsiteY3" fmla="*/ 0 h 1805940"/>
                </a:gdLst>
                <a:ahLst/>
                <a:cxnLst>
                  <a:cxn ang="0">
                    <a:pos x="connsiteX0" y="connsiteY0"/>
                  </a:cxn>
                  <a:cxn ang="0">
                    <a:pos x="connsiteX1" y="connsiteY1"/>
                  </a:cxn>
                  <a:cxn ang="0">
                    <a:pos x="connsiteX2" y="connsiteY2"/>
                  </a:cxn>
                  <a:cxn ang="0">
                    <a:pos x="connsiteX3" y="connsiteY3"/>
                  </a:cxn>
                </a:cxnLst>
                <a:rect l="l" t="t" r="r" b="b"/>
                <a:pathLst>
                  <a:path w="1409680" h="1805940">
                    <a:moveTo>
                      <a:pt x="0" y="0"/>
                    </a:moveTo>
                    <a:cubicBezTo>
                      <a:pt x="933450" y="76200"/>
                      <a:pt x="1512570" y="1108710"/>
                      <a:pt x="1394460" y="1805940"/>
                    </a:cubicBezTo>
                    <a:lnTo>
                      <a:pt x="0" y="1436370"/>
                    </a:lnTo>
                    <a:lnTo>
                      <a:pt x="0" y="0"/>
                    </a:lnTo>
                    <a:close/>
                  </a:path>
                </a:pathLst>
              </a:custGeom>
              <a:gradFill flip="none" rotWithShape="1">
                <a:gsLst>
                  <a:gs pos="0">
                    <a:sysClr val="window" lastClr="FFFFFF">
                      <a:lumMod val="75000"/>
                    </a:sysClr>
                  </a:gs>
                  <a:gs pos="100000">
                    <a:sysClr val="window" lastClr="FFFFFF">
                      <a:lumMod val="95000"/>
                    </a:sysClr>
                  </a:gs>
                </a:gsLst>
                <a:lin ang="189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8" name="Freeform 8"/>
              <p:cNvSpPr/>
              <p:nvPr/>
            </p:nvSpPr>
            <p:spPr>
              <a:xfrm>
                <a:off x="3254543" y="1893568"/>
                <a:ext cx="849316" cy="2185726"/>
              </a:xfrm>
              <a:custGeom>
                <a:avLst/>
                <a:gdLst>
                  <a:gd name="connsiteX0" fmla="*/ 842010 w 842010"/>
                  <a:gd name="connsiteY0" fmla="*/ 0 h 2186940"/>
                  <a:gd name="connsiteX1" fmla="*/ 0 w 842010"/>
                  <a:gd name="connsiteY1" fmla="*/ 2186940 h 2186940"/>
                  <a:gd name="connsiteX2" fmla="*/ 842010 w 842010"/>
                  <a:gd name="connsiteY2" fmla="*/ 1436370 h 2186940"/>
                  <a:gd name="connsiteX3" fmla="*/ 842010 w 842010"/>
                  <a:gd name="connsiteY3" fmla="*/ 0 h 2186940"/>
                  <a:gd name="connsiteX0" fmla="*/ 846845 w 846845"/>
                  <a:gd name="connsiteY0" fmla="*/ 0 h 2186940"/>
                  <a:gd name="connsiteX1" fmla="*/ 4835 w 846845"/>
                  <a:gd name="connsiteY1" fmla="*/ 2186940 h 2186940"/>
                  <a:gd name="connsiteX2" fmla="*/ 846845 w 846845"/>
                  <a:gd name="connsiteY2" fmla="*/ 1436370 h 2186940"/>
                  <a:gd name="connsiteX3" fmla="*/ 846845 w 846845"/>
                  <a:gd name="connsiteY3" fmla="*/ 0 h 2186940"/>
                  <a:gd name="connsiteX0" fmla="*/ 853715 w 853715"/>
                  <a:gd name="connsiteY0" fmla="*/ 0 h 2186940"/>
                  <a:gd name="connsiteX1" fmla="*/ 11705 w 853715"/>
                  <a:gd name="connsiteY1" fmla="*/ 2186940 h 2186940"/>
                  <a:gd name="connsiteX2" fmla="*/ 853715 w 853715"/>
                  <a:gd name="connsiteY2" fmla="*/ 1436370 h 2186940"/>
                  <a:gd name="connsiteX3" fmla="*/ 853715 w 853715"/>
                  <a:gd name="connsiteY3" fmla="*/ 0 h 2186940"/>
                  <a:gd name="connsiteX0" fmla="*/ 848865 w 848865"/>
                  <a:gd name="connsiteY0" fmla="*/ 0 h 2186940"/>
                  <a:gd name="connsiteX1" fmla="*/ 6855 w 848865"/>
                  <a:gd name="connsiteY1" fmla="*/ 2186940 h 2186940"/>
                  <a:gd name="connsiteX2" fmla="*/ 848865 w 848865"/>
                  <a:gd name="connsiteY2" fmla="*/ 1436370 h 2186940"/>
                  <a:gd name="connsiteX3" fmla="*/ 848865 w 848865"/>
                  <a:gd name="connsiteY3" fmla="*/ 0 h 2186940"/>
                  <a:gd name="connsiteX0" fmla="*/ 848681 w 848681"/>
                  <a:gd name="connsiteY0" fmla="*/ 0 h 2186940"/>
                  <a:gd name="connsiteX1" fmla="*/ 6671 w 848681"/>
                  <a:gd name="connsiteY1" fmla="*/ 2186940 h 2186940"/>
                  <a:gd name="connsiteX2" fmla="*/ 848681 w 848681"/>
                  <a:gd name="connsiteY2" fmla="*/ 1436370 h 2186940"/>
                  <a:gd name="connsiteX3" fmla="*/ 848681 w 848681"/>
                  <a:gd name="connsiteY3" fmla="*/ 0 h 2186940"/>
                  <a:gd name="connsiteX0" fmla="*/ 848338 w 848338"/>
                  <a:gd name="connsiteY0" fmla="*/ 0 h 2186940"/>
                  <a:gd name="connsiteX1" fmla="*/ 6328 w 848338"/>
                  <a:gd name="connsiteY1" fmla="*/ 2186940 h 2186940"/>
                  <a:gd name="connsiteX2" fmla="*/ 848338 w 848338"/>
                  <a:gd name="connsiteY2" fmla="*/ 1436370 h 2186940"/>
                  <a:gd name="connsiteX3" fmla="*/ 848338 w 848338"/>
                  <a:gd name="connsiteY3" fmla="*/ 0 h 2186940"/>
                </a:gdLst>
                <a:ahLst/>
                <a:cxnLst>
                  <a:cxn ang="0">
                    <a:pos x="connsiteX0" y="connsiteY0"/>
                  </a:cxn>
                  <a:cxn ang="0">
                    <a:pos x="connsiteX1" y="connsiteY1"/>
                  </a:cxn>
                  <a:cxn ang="0">
                    <a:pos x="connsiteX2" y="connsiteY2"/>
                  </a:cxn>
                  <a:cxn ang="0">
                    <a:pos x="connsiteX3" y="connsiteY3"/>
                  </a:cxn>
                </a:cxnLst>
                <a:rect l="l" t="t" r="r" b="b"/>
                <a:pathLst>
                  <a:path w="848338" h="2186940">
                    <a:moveTo>
                      <a:pt x="848338" y="0"/>
                    </a:moveTo>
                    <a:cubicBezTo>
                      <a:pt x="167618" y="325120"/>
                      <a:pt x="-40662" y="1469390"/>
                      <a:pt x="6328" y="2186940"/>
                    </a:cubicBezTo>
                    <a:lnTo>
                      <a:pt x="848338" y="1436370"/>
                    </a:lnTo>
                    <a:lnTo>
                      <a:pt x="848338" y="0"/>
                    </a:lnTo>
                    <a:close/>
                  </a:path>
                </a:pathLst>
              </a:custGeom>
              <a:gradFill flip="none" rotWithShape="1">
                <a:gsLst>
                  <a:gs pos="0">
                    <a:sysClr val="window" lastClr="FFFFFF">
                      <a:lumMod val="65000"/>
                    </a:sysClr>
                  </a:gs>
                  <a:gs pos="100000">
                    <a:sysClr val="window" lastClr="FFFFFF">
                      <a:lumMod val="95000"/>
                    </a:sysClr>
                  </a:gs>
                </a:gsLst>
                <a:lin ang="135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9" name="Freeform 9"/>
              <p:cNvSpPr/>
              <p:nvPr/>
            </p:nvSpPr>
            <p:spPr>
              <a:xfrm>
                <a:off x="3260893" y="3322147"/>
                <a:ext cx="2236798" cy="896830"/>
              </a:xfrm>
              <a:custGeom>
                <a:avLst/>
                <a:gdLst>
                  <a:gd name="connsiteX0" fmla="*/ 842010 w 2236470"/>
                  <a:gd name="connsiteY0" fmla="*/ 0 h 754380"/>
                  <a:gd name="connsiteX1" fmla="*/ 2236470 w 2236470"/>
                  <a:gd name="connsiteY1" fmla="*/ 377190 h 754380"/>
                  <a:gd name="connsiteX2" fmla="*/ 0 w 2236470"/>
                  <a:gd name="connsiteY2" fmla="*/ 754380 h 754380"/>
                  <a:gd name="connsiteX3" fmla="*/ 842010 w 2236470"/>
                  <a:gd name="connsiteY3" fmla="*/ 0 h 754380"/>
                  <a:gd name="connsiteX0" fmla="*/ 842010 w 2236470"/>
                  <a:gd name="connsiteY0" fmla="*/ 0 h 861103"/>
                  <a:gd name="connsiteX1" fmla="*/ 2236470 w 2236470"/>
                  <a:gd name="connsiteY1" fmla="*/ 377190 h 861103"/>
                  <a:gd name="connsiteX2" fmla="*/ 0 w 2236470"/>
                  <a:gd name="connsiteY2" fmla="*/ 754380 h 861103"/>
                  <a:gd name="connsiteX3" fmla="*/ 842010 w 2236470"/>
                  <a:gd name="connsiteY3" fmla="*/ 0 h 861103"/>
                  <a:gd name="connsiteX0" fmla="*/ 842010 w 2236470"/>
                  <a:gd name="connsiteY0" fmla="*/ 0 h 920760"/>
                  <a:gd name="connsiteX1" fmla="*/ 2236470 w 2236470"/>
                  <a:gd name="connsiteY1" fmla="*/ 377190 h 920760"/>
                  <a:gd name="connsiteX2" fmla="*/ 0 w 2236470"/>
                  <a:gd name="connsiteY2" fmla="*/ 754380 h 920760"/>
                  <a:gd name="connsiteX3" fmla="*/ 842010 w 2236470"/>
                  <a:gd name="connsiteY3" fmla="*/ 0 h 920760"/>
                  <a:gd name="connsiteX0" fmla="*/ 842010 w 2236470"/>
                  <a:gd name="connsiteY0" fmla="*/ 0 h 897054"/>
                  <a:gd name="connsiteX1" fmla="*/ 2236470 w 2236470"/>
                  <a:gd name="connsiteY1" fmla="*/ 377190 h 897054"/>
                  <a:gd name="connsiteX2" fmla="*/ 0 w 2236470"/>
                  <a:gd name="connsiteY2" fmla="*/ 754380 h 897054"/>
                  <a:gd name="connsiteX3" fmla="*/ 842010 w 2236470"/>
                  <a:gd name="connsiteY3" fmla="*/ 0 h 897054"/>
                </a:gdLst>
                <a:ahLst/>
                <a:cxnLst>
                  <a:cxn ang="0">
                    <a:pos x="connsiteX0" y="connsiteY0"/>
                  </a:cxn>
                  <a:cxn ang="0">
                    <a:pos x="connsiteX1" y="connsiteY1"/>
                  </a:cxn>
                  <a:cxn ang="0">
                    <a:pos x="connsiteX2" y="connsiteY2"/>
                  </a:cxn>
                  <a:cxn ang="0">
                    <a:pos x="connsiteX3" y="connsiteY3"/>
                  </a:cxn>
                </a:cxnLst>
                <a:rect l="l" t="t" r="r" b="b"/>
                <a:pathLst>
                  <a:path w="2236470" h="897054">
                    <a:moveTo>
                      <a:pt x="842010" y="0"/>
                    </a:moveTo>
                    <a:lnTo>
                      <a:pt x="2236470" y="377190"/>
                    </a:lnTo>
                    <a:cubicBezTo>
                      <a:pt x="1849120" y="872490"/>
                      <a:pt x="863600" y="1047750"/>
                      <a:pt x="0" y="754380"/>
                    </a:cubicBezTo>
                    <a:lnTo>
                      <a:pt x="842010" y="0"/>
                    </a:lnTo>
                    <a:close/>
                  </a:path>
                </a:pathLst>
              </a:custGeom>
              <a:gradFill flip="none" rotWithShape="1">
                <a:gsLst>
                  <a:gs pos="100000">
                    <a:sysClr val="window" lastClr="FFFFFF">
                      <a:lumMod val="65000"/>
                    </a:sysClr>
                  </a:gs>
                  <a:gs pos="0">
                    <a:sysClr val="window" lastClr="FFFFFF">
                      <a:lumMod val="95000"/>
                    </a:sysClr>
                  </a:gs>
                </a:gsLst>
                <a:lin ang="162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10" name="Freeform 4"/>
              <p:cNvSpPr/>
              <p:nvPr/>
            </p:nvSpPr>
            <p:spPr>
              <a:xfrm>
                <a:off x="3705280" y="2651760"/>
                <a:ext cx="1069848" cy="1062633"/>
              </a:xfrm>
              <a:custGeom>
                <a:avLst/>
                <a:gdLst>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58469"/>
                  <a:gd name="connsiteX1" fmla="*/ 1051560 w 1051560"/>
                  <a:gd name="connsiteY1" fmla="*/ 861060 h 1058469"/>
                  <a:gd name="connsiteX2" fmla="*/ 0 w 1051560"/>
                  <a:gd name="connsiteY2" fmla="*/ 1013460 h 1058469"/>
                  <a:gd name="connsiteX3" fmla="*/ 381000 w 1051560"/>
                  <a:gd name="connsiteY3" fmla="*/ 0 h 1058469"/>
                  <a:gd name="connsiteX0" fmla="*/ 381000 w 1051560"/>
                  <a:gd name="connsiteY0" fmla="*/ 0 h 1076081"/>
                  <a:gd name="connsiteX1" fmla="*/ 1051560 w 1051560"/>
                  <a:gd name="connsiteY1" fmla="*/ 861060 h 1076081"/>
                  <a:gd name="connsiteX2" fmla="*/ 0 w 1051560"/>
                  <a:gd name="connsiteY2" fmla="*/ 1013460 h 1076081"/>
                  <a:gd name="connsiteX3" fmla="*/ 381000 w 1051560"/>
                  <a:gd name="connsiteY3" fmla="*/ 0 h 1076081"/>
                  <a:gd name="connsiteX0" fmla="*/ 381000 w 1051560"/>
                  <a:gd name="connsiteY0" fmla="*/ 0 h 1062633"/>
                  <a:gd name="connsiteX1" fmla="*/ 1051560 w 1051560"/>
                  <a:gd name="connsiteY1" fmla="*/ 861060 h 1062633"/>
                  <a:gd name="connsiteX2" fmla="*/ 0 w 1051560"/>
                  <a:gd name="connsiteY2" fmla="*/ 1013460 h 1062633"/>
                  <a:gd name="connsiteX3" fmla="*/ 381000 w 1051560"/>
                  <a:gd name="connsiteY3" fmla="*/ 0 h 1062633"/>
                </a:gdLst>
                <a:ahLst/>
                <a:cxnLst>
                  <a:cxn ang="0">
                    <a:pos x="connsiteX0" y="connsiteY0"/>
                  </a:cxn>
                  <a:cxn ang="0">
                    <a:pos x="connsiteX1" y="connsiteY1"/>
                  </a:cxn>
                  <a:cxn ang="0">
                    <a:pos x="connsiteX2" y="connsiteY2"/>
                  </a:cxn>
                  <a:cxn ang="0">
                    <a:pos x="connsiteX3" y="connsiteY3"/>
                  </a:cxn>
                </a:cxnLst>
                <a:rect l="l" t="t" r="r" b="b"/>
                <a:pathLst>
                  <a:path w="1051560" h="1062633">
                    <a:moveTo>
                      <a:pt x="381000" y="0"/>
                    </a:moveTo>
                    <a:cubicBezTo>
                      <a:pt x="848360" y="154940"/>
                      <a:pt x="1033780" y="500380"/>
                      <a:pt x="1051560" y="861060"/>
                    </a:cubicBezTo>
                    <a:cubicBezTo>
                      <a:pt x="840740" y="1028700"/>
                      <a:pt x="406400" y="1127760"/>
                      <a:pt x="0" y="1013460"/>
                    </a:cubicBezTo>
                    <a:cubicBezTo>
                      <a:pt x="0" y="693420"/>
                      <a:pt x="71120" y="251460"/>
                      <a:pt x="381000" y="0"/>
                    </a:cubicBezTo>
                    <a:close/>
                  </a:path>
                </a:pathLst>
              </a:custGeom>
              <a:gradFill flip="none" rotWithShape="1">
                <a:gsLst>
                  <a:gs pos="16000">
                    <a:srgbClr val="BD9347"/>
                  </a:gs>
                  <a:gs pos="80000">
                    <a:srgbClr val="BD9347">
                      <a:lumMod val="71000"/>
                    </a:srgbClr>
                  </a:gs>
                </a:gsLst>
                <a:path path="circle">
                  <a:fillToRect l="50000" t="50000" r="50000" b="50000"/>
                </a:path>
                <a:tileRect/>
              </a:gradFill>
              <a:ln w="12700" cap="flat" cmpd="sng" algn="ctr">
                <a:noFill/>
                <a:prstDash val="solid"/>
              </a:ln>
              <a:effectLst>
                <a:outerShdw blurRad="190500" sx="102000" sy="102000" algn="ctr" rotWithShape="0">
                  <a:prstClr val="black">
                    <a:alpha val="30000"/>
                  </a:prstClr>
                </a:outerShdw>
              </a:effectLst>
              <a:scene3d>
                <a:camera prst="orthographicFront"/>
                <a:lightRig rig="flat" dir="t"/>
              </a:scene3d>
              <a:sp3d prstMaterial="metal">
                <a:bevelT w="3810000" h="508000"/>
              </a:sp3d>
            </p:spPr>
            <p:txBody>
              <a:bodyPr anchor="ctr"/>
              <a:lstStyle/>
              <a:p>
                <a:pPr algn="ctr" fontAlgn="auto">
                  <a:spcBef>
                    <a:spcPts val="0"/>
                  </a:spcBef>
                  <a:spcAft>
                    <a:spcPts val="0"/>
                  </a:spcAft>
                  <a:defRPr/>
                </a:pPr>
                <a:endParaRPr lang="en-US" kern="0" dirty="0">
                  <a:solidFill>
                    <a:prstClr val="white"/>
                  </a:solidFill>
                  <a:latin typeface="+mn-lt"/>
                  <a:cs typeface="+mn-cs"/>
                </a:endParaRPr>
              </a:p>
            </p:txBody>
          </p:sp>
        </p:grpSp>
      </p:grpSp>
      <p:sp>
        <p:nvSpPr>
          <p:cNvPr id="11" name="Rectangle 16"/>
          <p:cNvSpPr/>
          <p:nvPr/>
        </p:nvSpPr>
        <p:spPr>
          <a:xfrm>
            <a:off x="4381966" y="4114800"/>
            <a:ext cx="4228633" cy="2339587"/>
          </a:xfrm>
          <a:prstGeom prst="rect">
            <a:avLst/>
          </a:prstGeom>
          <a:ln/>
        </p:spPr>
        <p:style>
          <a:lnRef idx="2">
            <a:schemeClr val="accent6"/>
          </a:lnRef>
          <a:fillRef idx="1">
            <a:schemeClr val="lt1"/>
          </a:fillRef>
          <a:effectRef idx="0">
            <a:schemeClr val="accent6"/>
          </a:effectRef>
          <a:fontRef idx="minor">
            <a:schemeClr val="dk1"/>
          </a:fontRef>
        </p:style>
        <p:txBody>
          <a:bodyPr tIns="0" bIns="0" anchor="ctr"/>
          <a:lstStyle/>
          <a:p>
            <a:pPr algn="just"/>
            <a:r>
              <a:rPr lang="en-US" sz="1500" dirty="0" err="1">
                <a:latin typeface="Times New Roman" panose="02020603050405020304" pitchFamily="18" charset="0"/>
                <a:cs typeface="Times New Roman" panose="02020603050405020304" pitchFamily="18" charset="0"/>
              </a:rPr>
              <a:t>Ủy</a:t>
            </a:r>
            <a:r>
              <a:rPr lang="en-US" sz="1500" dirty="0">
                <a:latin typeface="Times New Roman" panose="02020603050405020304" pitchFamily="18" charset="0"/>
                <a:cs typeface="Times New Roman" panose="02020603050405020304" pitchFamily="18" charset="0"/>
              </a:rPr>
              <a:t> ban TW </a:t>
            </a:r>
            <a:r>
              <a:rPr lang="en-US" sz="1500" dirty="0" err="1">
                <a:latin typeface="Times New Roman" panose="02020603050405020304" pitchFamily="18" charset="0"/>
                <a:cs typeface="Times New Roman" panose="02020603050405020304" pitchFamily="18" charset="0"/>
              </a:rPr>
              <a:t>Mặt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Tổ</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quốc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Việt</a:t>
            </a:r>
            <a:r>
              <a:rPr lang="en-US" sz="1500" dirty="0">
                <a:latin typeface="Times New Roman" panose="02020603050405020304" pitchFamily="18" charset="0"/>
                <a:cs typeface="Times New Roman" panose="02020603050405020304" pitchFamily="18" charset="0"/>
              </a:rPr>
              <a:t> Nam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tổ</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thành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viên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Mặt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Tòa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án</a:t>
            </a:r>
            <a:r>
              <a:rPr lang="en-US" sz="1500" dirty="0">
                <a:latin typeface="Times New Roman" panose="02020603050405020304" pitchFamily="18" charset="0"/>
                <a:cs typeface="Times New Roman" panose="02020603050405020304" pitchFamily="18" charset="0"/>
              </a:rPr>
              <a:t> nhân </a:t>
            </a:r>
            <a:r>
              <a:rPr lang="en-US" sz="1500" dirty="0" err="1">
                <a:latin typeface="Times New Roman" panose="02020603050405020304" pitchFamily="18" charset="0"/>
                <a:cs typeface="Times New Roman" panose="02020603050405020304" pitchFamily="18" charset="0"/>
              </a:rPr>
              <a:t>dân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tối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cao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Viện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kiểm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sát</a:t>
            </a:r>
            <a:r>
              <a:rPr lang="en-US" sz="1500" dirty="0">
                <a:latin typeface="Times New Roman" panose="02020603050405020304" pitchFamily="18" charset="0"/>
                <a:cs typeface="Times New Roman" panose="02020603050405020304" pitchFamily="18" charset="0"/>
              </a:rPr>
              <a:t> nhân </a:t>
            </a:r>
            <a:r>
              <a:rPr lang="en-US" sz="1500" dirty="0" err="1">
                <a:latin typeface="Times New Roman" panose="02020603050405020304" pitchFamily="18" charset="0"/>
                <a:cs typeface="Times New Roman" panose="02020603050405020304" pitchFamily="18" charset="0"/>
              </a:rPr>
              <a:t>dân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tối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cao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Hội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Luật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Việt</a:t>
            </a:r>
            <a:r>
              <a:rPr lang="en-US" sz="1500" dirty="0">
                <a:latin typeface="Times New Roman" panose="02020603050405020304" pitchFamily="18" charset="0"/>
                <a:cs typeface="Times New Roman" panose="02020603050405020304" pitchFamily="18" charset="0"/>
              </a:rPr>
              <a:t> Nam, </a:t>
            </a:r>
            <a:r>
              <a:rPr lang="en-US" sz="1500" dirty="0" err="1">
                <a:latin typeface="Times New Roman" panose="02020603050405020304" pitchFamily="18" charset="0"/>
                <a:cs typeface="Times New Roman" panose="02020603050405020304" pitchFamily="18" charset="0"/>
              </a:rPr>
              <a:t>Liên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đoàn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Luật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sư</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Việt</a:t>
            </a:r>
            <a:r>
              <a:rPr lang="en-US" sz="1500" dirty="0">
                <a:latin typeface="Times New Roman" panose="02020603050405020304" pitchFamily="18" charset="0"/>
                <a:cs typeface="Times New Roman" panose="02020603050405020304" pitchFamily="18" charset="0"/>
              </a:rPr>
              <a:t> Nam, </a:t>
            </a:r>
            <a:r>
              <a:rPr lang="en-US" sz="1500" dirty="0" err="1">
                <a:latin typeface="Times New Roman" panose="02020603050405020304" pitchFamily="18" charset="0"/>
                <a:cs typeface="Times New Roman" panose="02020603050405020304" pitchFamily="18" charset="0"/>
              </a:rPr>
              <a:t>Phòng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Thương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mại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Công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nghiệp</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Việt</a:t>
            </a:r>
            <a:r>
              <a:rPr lang="en-US" sz="1500" dirty="0">
                <a:latin typeface="Times New Roman" panose="02020603050405020304" pitchFamily="18" charset="0"/>
                <a:cs typeface="Times New Roman" panose="02020603050405020304" pitchFamily="18" charset="0"/>
              </a:rPr>
              <a:t> Nam </a:t>
            </a:r>
            <a:r>
              <a:rPr lang="en-US" sz="1500" dirty="0" err="1">
                <a:latin typeface="Times New Roman" panose="02020603050405020304" pitchFamily="18" charset="0"/>
                <a:cs typeface="Times New Roman" panose="02020603050405020304" pitchFamily="18" charset="0"/>
              </a:rPr>
              <a:t>tổ</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quán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triệt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nhằm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nâng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cao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nhận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vai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trò</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tầm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trọng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công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tác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này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bằng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phù</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hợp</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bộ</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công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tổ</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a:t>
            </a:r>
            <a:r>
              <a:rPr lang="en-US" sz="1500" dirty="0">
                <a:latin typeface="Times New Roman" panose="02020603050405020304" pitchFamily="18" charset="0"/>
                <a:cs typeface="Times New Roman" panose="02020603050405020304" pitchFamily="18" charset="0"/>
              </a:rPr>
              <a:t> nhân </a:t>
            </a:r>
            <a:r>
              <a:rPr lang="en-US" sz="1500" dirty="0" err="1">
                <a:latin typeface="Times New Roman" panose="02020603050405020304" pitchFamily="18" charset="0"/>
                <a:cs typeface="Times New Roman" panose="02020603050405020304" pitchFamily="18" charset="0"/>
              </a:rPr>
              <a:t>thành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viên</a:t>
            </a:r>
            <a:r>
              <a:rPr lang="en-US" sz="1500" dirty="0">
                <a:latin typeface="Times New Roman" panose="02020603050405020304" pitchFamily="18" charset="0"/>
                <a:cs typeface="Times New Roman" panose="02020603050405020304" pitchFamily="18" charset="0"/>
              </a:rPr>
              <a:t>.</a:t>
            </a:r>
          </a:p>
        </p:txBody>
      </p:sp>
      <p:sp>
        <p:nvSpPr>
          <p:cNvPr id="12" name="Rectangle 19"/>
          <p:cNvSpPr/>
          <p:nvPr/>
        </p:nvSpPr>
        <p:spPr>
          <a:xfrm>
            <a:off x="4381967" y="1295401"/>
            <a:ext cx="4228634" cy="2424112"/>
          </a:xfrm>
          <a:prstGeom prst="rect">
            <a:avLst/>
          </a:prstGeom>
          <a:ln/>
        </p:spPr>
        <p:style>
          <a:lnRef idx="2">
            <a:schemeClr val="accent3"/>
          </a:lnRef>
          <a:fillRef idx="1">
            <a:schemeClr val="lt1"/>
          </a:fillRef>
          <a:effectRef idx="0">
            <a:schemeClr val="accent3"/>
          </a:effectRef>
          <a:fontRef idx="minor">
            <a:schemeClr val="dk1"/>
          </a:fontRef>
        </p:style>
        <p:txBody>
          <a:bodyPr tIns="0" bIns="0" anchor="ctr"/>
          <a:lstStyle/>
          <a:p>
            <a:pPr algn="just"/>
            <a:r>
              <a:rPr lang="en-US" sz="1500" dirty="0" err="1">
                <a:solidFill>
                  <a:schemeClr val="bg1"/>
                </a:solidFill>
                <a:latin typeface="Times New Roman" panose="02020603050405020304" pitchFamily="18" charset="0"/>
                <a:cs typeface="Times New Roman" panose="02020603050405020304" pitchFamily="18" charset="0"/>
              </a:rPr>
              <a:t>Thủ</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trưởng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các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bộ</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cơ</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quan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ngang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bộ</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cơ</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quan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thuộc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Chính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phủ</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Chủ</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tịch</a:t>
            </a:r>
            <a:r>
              <a:rPr lang="en-US" sz="1500" dirty="0">
                <a:solidFill>
                  <a:schemeClr val="bg1"/>
                </a:solidFill>
                <a:latin typeface="Times New Roman" panose="02020603050405020304" pitchFamily="18" charset="0"/>
                <a:cs typeface="Times New Roman" panose="02020603050405020304" pitchFamily="18" charset="0"/>
              </a:rPr>
              <a:t> UBND </a:t>
            </a:r>
            <a:r>
              <a:rPr lang="en-US" sz="1500" dirty="0" err="1">
                <a:solidFill>
                  <a:schemeClr val="bg1"/>
                </a:solidFill>
                <a:latin typeface="Times New Roman" panose="02020603050405020304" pitchFamily="18" charset="0"/>
                <a:cs typeface="Times New Roman" panose="02020603050405020304" pitchFamily="18" charset="0"/>
              </a:rPr>
              <a:t>cấp</a:t>
            </a:r>
            <a:r>
              <a:rPr lang="en-US" sz="1500" dirty="0">
                <a:solidFill>
                  <a:schemeClr val="bg1"/>
                </a:solidFill>
                <a:latin typeface="Times New Roman" panose="02020603050405020304" pitchFamily="18" charset="0"/>
                <a:cs typeface="Times New Roman" panose="02020603050405020304" pitchFamily="18" charset="0"/>
              </a:rPr>
              <a:t> </a:t>
            </a:r>
            <a:r>
              <a:rPr lang="en-US" sz="1500" err="1">
                <a:solidFill>
                  <a:schemeClr val="bg1"/>
                </a:solidFill>
                <a:latin typeface="Times New Roman" panose="02020603050405020304" pitchFamily="18" charset="0"/>
                <a:cs typeface="Times New Roman" panose="02020603050405020304" pitchFamily="18" charset="0"/>
              </a:rPr>
              <a:t>tỉnh</a:t>
            </a:r>
            <a:r>
              <a:rPr lang="en-US" sz="1500">
                <a:solidFill>
                  <a:schemeClr val="bg1"/>
                </a:solidFill>
                <a:latin typeface="Times New Roman" panose="02020603050405020304" pitchFamily="18" charset="0"/>
                <a:cs typeface="Times New Roman" panose="02020603050405020304" pitchFamily="18" charset="0"/>
              </a:rPr>
              <a:t> </a:t>
            </a:r>
            <a:r>
              <a:rPr lang="en-US" sz="1500" smtClean="0">
                <a:solidFill>
                  <a:schemeClr val="bg1"/>
                </a:solidFill>
                <a:latin typeface="Times New Roman" panose="02020603050405020304" pitchFamily="18" charset="0"/>
                <a:cs typeface="Times New Roman" panose="02020603050405020304" pitchFamily="18" charset="0"/>
              </a:rPr>
              <a:t>quán </a:t>
            </a:r>
            <a:r>
              <a:rPr lang="en-US" sz="1500" dirty="0" err="1">
                <a:solidFill>
                  <a:schemeClr val="bg1"/>
                </a:solidFill>
                <a:latin typeface="Times New Roman" panose="02020603050405020304" pitchFamily="18" charset="0"/>
                <a:cs typeface="Times New Roman" panose="02020603050405020304" pitchFamily="18" charset="0"/>
              </a:rPr>
              <a:t>triệt</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chỉ</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đạo</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nhằm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nâng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cao</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nhận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thức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về</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vai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trò</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tầm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quan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trọng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của</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công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tác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truyền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thông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dự</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thảo</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chính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sách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bằng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hình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thức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phù</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hợp</a:t>
            </a:r>
            <a:r>
              <a:rPr lang="en-US" sz="1500" dirty="0">
                <a:solidFill>
                  <a:schemeClr val="bg1"/>
                </a:solidFill>
                <a:latin typeface="Times New Roman" panose="02020603050405020304" pitchFamily="18" charset="0"/>
                <a:cs typeface="Times New Roman" panose="02020603050405020304" pitchFamily="18" charset="0"/>
              </a:rPr>
              <a:t> </a:t>
            </a:r>
            <a:r>
              <a:rPr lang="en-US" sz="1500" err="1">
                <a:solidFill>
                  <a:schemeClr val="bg1"/>
                </a:solidFill>
                <a:latin typeface="Times New Roman" panose="02020603050405020304" pitchFamily="18" charset="0"/>
                <a:cs typeface="Times New Roman" panose="02020603050405020304" pitchFamily="18" charset="0"/>
              </a:rPr>
              <a:t>cho</a:t>
            </a:r>
            <a:r>
              <a:rPr lang="en-US" sz="1500">
                <a:solidFill>
                  <a:schemeClr val="bg1"/>
                </a:solidFill>
                <a:latin typeface="Times New Roman" panose="02020603050405020304" pitchFamily="18" charset="0"/>
                <a:cs typeface="Times New Roman" panose="02020603050405020304" pitchFamily="18" charset="0"/>
              </a:rPr>
              <a:t> </a:t>
            </a:r>
            <a:r>
              <a:rPr lang="en-US" sz="1500" smtClean="0">
                <a:solidFill>
                  <a:schemeClr val="bg1"/>
                </a:solidFill>
                <a:latin typeface="Times New Roman" panose="02020603050405020304" pitchFamily="18" charset="0"/>
                <a:cs typeface="Times New Roman" panose="02020603050405020304" pitchFamily="18" charset="0"/>
              </a:rPr>
              <a:t>cán </a:t>
            </a:r>
            <a:r>
              <a:rPr lang="en-US" sz="1500" dirty="0" err="1">
                <a:solidFill>
                  <a:schemeClr val="bg1"/>
                </a:solidFill>
                <a:latin typeface="Times New Roman" panose="02020603050405020304" pitchFamily="18" charset="0"/>
                <a:cs typeface="Times New Roman" panose="02020603050405020304" pitchFamily="18" charset="0"/>
              </a:rPr>
              <a:t>bộ</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công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chức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viên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chức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người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dân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tổ</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chức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doanh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nghiệp</a:t>
            </a:r>
            <a:r>
              <a:rPr lang="en-US" sz="1500">
                <a:solidFill>
                  <a:schemeClr val="bg1"/>
                </a:solidFill>
                <a:latin typeface="Times New Roman" panose="02020603050405020304" pitchFamily="18" charset="0"/>
                <a:cs typeface="Times New Roman" panose="02020603050405020304" pitchFamily="18" charset="0"/>
              </a:rPr>
              <a:t>; </a:t>
            </a:r>
            <a:r>
              <a:rPr lang="en-US" sz="1500" smtClean="0">
                <a:solidFill>
                  <a:schemeClr val="bg1"/>
                </a:solidFill>
                <a:latin typeface="Times New Roman" panose="02020603050405020304" pitchFamily="18" charset="0"/>
                <a:cs typeface="Times New Roman" panose="02020603050405020304" pitchFamily="18" charset="0"/>
              </a:rPr>
              <a:t>phát </a:t>
            </a:r>
            <a:r>
              <a:rPr lang="en-US" sz="1500" dirty="0">
                <a:solidFill>
                  <a:schemeClr val="bg1"/>
                </a:solidFill>
                <a:latin typeface="Times New Roman" panose="02020603050405020304" pitchFamily="18" charset="0"/>
                <a:cs typeface="Times New Roman" panose="02020603050405020304" pitchFamily="18" charset="0"/>
              </a:rPr>
              <a:t>huy </a:t>
            </a:r>
            <a:r>
              <a:rPr lang="en-US" sz="1500" dirty="0" err="1">
                <a:solidFill>
                  <a:schemeClr val="bg1"/>
                </a:solidFill>
                <a:latin typeface="Times New Roman" panose="02020603050405020304" pitchFamily="18" charset="0"/>
                <a:cs typeface="Times New Roman" panose="02020603050405020304" pitchFamily="18" charset="0"/>
              </a:rPr>
              <a:t>vai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trò</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trách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nhiệm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của</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cả</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hệ</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thống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chính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trị</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trong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vận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động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khuyến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khích</a:t>
            </a:r>
            <a:r>
              <a:rPr lang="en-US" sz="1500" dirty="0">
                <a:solidFill>
                  <a:schemeClr val="bg1"/>
                </a:solidFill>
                <a:latin typeface="Times New Roman" panose="02020603050405020304" pitchFamily="18" charset="0"/>
                <a:cs typeface="Times New Roman" panose="02020603050405020304" pitchFamily="18" charset="0"/>
              </a:rPr>
              <a:t> Nhân </a:t>
            </a:r>
            <a:r>
              <a:rPr lang="en-US" sz="1500" dirty="0" err="1">
                <a:solidFill>
                  <a:schemeClr val="bg1"/>
                </a:solidFill>
                <a:latin typeface="Times New Roman" panose="02020603050405020304" pitchFamily="18" charset="0"/>
                <a:cs typeface="Times New Roman" panose="02020603050405020304" pitchFamily="18" charset="0"/>
              </a:rPr>
              <a:t>dân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quan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tâm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tham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gia</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đóng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góp</a:t>
            </a:r>
            <a:r>
              <a:rPr lang="en-US" sz="1500" dirty="0">
                <a:solidFill>
                  <a:schemeClr val="bg1"/>
                </a:solidFill>
                <a:latin typeface="Times New Roman" panose="02020603050405020304" pitchFamily="18" charset="0"/>
                <a:cs typeface="Times New Roman" panose="02020603050405020304" pitchFamily="18" charset="0"/>
              </a:rPr>
              <a:t> ý </a:t>
            </a:r>
            <a:r>
              <a:rPr lang="en-US" sz="1500" dirty="0" err="1">
                <a:solidFill>
                  <a:schemeClr val="bg1"/>
                </a:solidFill>
                <a:latin typeface="Times New Roman" panose="02020603050405020304" pitchFamily="18" charset="0"/>
                <a:cs typeface="Times New Roman" panose="02020603050405020304" pitchFamily="18" charset="0"/>
              </a:rPr>
              <a:t>kiến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đối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với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dự</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thảo</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chính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sách</a:t>
            </a:r>
            <a:endParaRPr lang="en-US" sz="15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22"/>
          <p:cNvCxnSpPr/>
          <p:nvPr/>
        </p:nvCxnSpPr>
        <p:spPr>
          <a:xfrm>
            <a:off x="2049394" y="4443412"/>
            <a:ext cx="2300288" cy="533400"/>
          </a:xfrm>
          <a:prstGeom prst="line">
            <a:avLst/>
          </a:prstGeom>
          <a:noFill/>
          <a:ln w="19050" cap="flat" cmpd="sng" algn="ctr">
            <a:solidFill>
              <a:schemeClr val="bg1">
                <a:lumMod val="50000"/>
              </a:schemeClr>
            </a:solidFill>
            <a:prstDash val="solid"/>
            <a:headEnd type="oval" w="lg" len="lg"/>
          </a:ln>
          <a:effectLst/>
        </p:spPr>
      </p:cxnSp>
      <p:cxnSp>
        <p:nvCxnSpPr>
          <p:cNvPr id="18440" name="Straight Connector 25"/>
          <p:cNvCxnSpPr>
            <a:cxnSpLocks noChangeShapeType="1"/>
          </p:cNvCxnSpPr>
          <p:nvPr/>
        </p:nvCxnSpPr>
        <p:spPr bwMode="auto">
          <a:xfrm flipV="1">
            <a:off x="2160837" y="2514757"/>
            <a:ext cx="2287588" cy="611187"/>
          </a:xfrm>
          <a:prstGeom prst="line">
            <a:avLst/>
          </a:prstGeom>
          <a:noFill/>
          <a:ln w="19050" algn="ctr">
            <a:solidFill>
              <a:srgbClr val="CC9900"/>
            </a:solidFill>
            <a:round/>
            <a:headEnd type="oval" w="lg" len="lg"/>
            <a:tailEnd/>
          </a:ln>
        </p:spPr>
      </p:cxnSp>
      <p:sp>
        <p:nvSpPr>
          <p:cNvPr id="34" name="Title 7"/>
          <p:cNvSpPr>
            <a:spLocks noGrp="1"/>
          </p:cNvSpPr>
          <p:nvPr>
            <p:ph type="title"/>
          </p:nvPr>
        </p:nvSpPr>
        <p:spPr>
          <a:xfrm>
            <a:off x="457200" y="373926"/>
            <a:ext cx="8229600" cy="707886"/>
          </a:xfrm>
        </p:spPr>
        <p:style>
          <a:lnRef idx="2">
            <a:schemeClr val="accent1"/>
          </a:lnRef>
          <a:fillRef idx="1">
            <a:schemeClr val="lt1"/>
          </a:fillRef>
          <a:effectRef idx="0">
            <a:schemeClr val="accent1"/>
          </a:effectRef>
          <a:fontRef idx="minor">
            <a:schemeClr val="dk1"/>
          </a:fontRef>
        </p:style>
        <p:txBody>
          <a:bodyPr rtlCol="0">
            <a:spAutoFit/>
          </a:bodyPr>
          <a:lstStyle/>
          <a:p>
            <a:pPr algn="ct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3.1.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Nâng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 xmlns:a16="http://schemas.microsoft.com/office/drawing/2014/main" id="{5D3AFBC6-D6F4-2B9E-A383-939FE342F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95" y="2600860"/>
            <a:ext cx="2706517" cy="233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8F7B738-4B17-D5C4-E39C-BB0F3178AE44}"/>
              </a:ext>
            </a:extLst>
          </p:cNvPr>
          <p:cNvSpPr>
            <a:spLocks noGrp="1"/>
          </p:cNvSpPr>
          <p:nvPr>
            <p:ph type="subTitle" idx="1"/>
          </p:nvPr>
        </p:nvSpPr>
        <p:spPr>
          <a:xfrm>
            <a:off x="685800" y="2971801"/>
            <a:ext cx="7772400" cy="16002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phối</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rà</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soát</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mưu</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0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smtClean="0">
                <a:effectLst/>
                <a:latin typeface="Times New Roman" panose="02020603050405020304" pitchFamily="18" charset="0"/>
                <a:ea typeface="Calibri" panose="020F0502020204030204" pitchFamily="34" charset="0"/>
                <a:cs typeface="Times New Roman" panose="02020603050405020304" pitchFamily="18" charset="0"/>
              </a:rPr>
              <a:t>PBGDPL và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cận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AutoShape 23">
            <a:extLst>
              <a:ext uri="{FF2B5EF4-FFF2-40B4-BE49-F238E27FC236}">
                <a16:creationId xmlns="" xmlns:a16="http://schemas.microsoft.com/office/drawing/2014/main" id="{A52589FB-124B-D5F4-70DF-768FD98E651A}"/>
              </a:ext>
            </a:extLst>
          </p:cNvPr>
          <p:cNvSpPr>
            <a:spLocks noChangeArrowheads="1"/>
          </p:cNvSpPr>
          <p:nvPr/>
        </p:nvSpPr>
        <p:spPr bwMode="auto">
          <a:xfrm>
            <a:off x="1447800" y="1506974"/>
            <a:ext cx="6477000" cy="931425"/>
          </a:xfrm>
          <a:prstGeom prst="roundRect">
            <a:avLst>
              <a:gd name="adj" fmla="val 1025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just"/>
            <a:r>
              <a:rPr lang="en-US" sz="2000" b="1" spc="-20" dirty="0">
                <a:effectLst/>
                <a:latin typeface="Times New Roman" panose="02020603050405020304" pitchFamily="18" charset="0"/>
                <a:ea typeface="Calibri" panose="020F0502020204030204" pitchFamily="34" charset="0"/>
              </a:rPr>
              <a:t>3.2. </a:t>
            </a:r>
            <a:r>
              <a:rPr lang="en-US" sz="2000" b="1" spc="-20" dirty="0" err="1">
                <a:effectLst/>
                <a:latin typeface="Times New Roman" panose="02020603050405020304" pitchFamily="18" charset="0"/>
                <a:ea typeface="Calibri" panose="020F0502020204030204" pitchFamily="34" charset="0"/>
              </a:rPr>
              <a:t>Hoàn</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thiện</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chính</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sách</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thể</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chế</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về</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công</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tác</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truyền</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thông</a:t>
            </a:r>
            <a:endParaRPr lang="en-US" sz="2000" b="1" spc="-20" dirty="0">
              <a:effectLst/>
              <a:latin typeface="Times New Roman" panose="02020603050405020304" pitchFamily="18" charset="0"/>
              <a:ea typeface="Calibri" panose="020F0502020204030204" pitchFamily="34" charset="0"/>
            </a:endParaRPr>
          </a:p>
          <a:p>
            <a:pPr algn="just"/>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dự</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thảo</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chính</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sách</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139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wipe(down)">
                                      <p:cBhvr>
                                        <p:cTn id="11" dur="5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871" y="273734"/>
            <a:ext cx="8779071" cy="646331"/>
          </a:xfrm>
          <a:prstGeom prst="rect">
            <a:avLst/>
          </a:prstGeom>
          <a:noFill/>
        </p:spPr>
        <p:txBody>
          <a:bodyPr wrap="none" anchor="ctr">
            <a:spAutoFit/>
          </a:bodyPr>
          <a:lstStyle/>
          <a:p>
            <a:pPr algn="ctr"/>
            <a:r>
              <a:rPr lang="en-US" b="1" dirty="0">
                <a:latin typeface="Times New Roman" panose="02020603050405020304" pitchFamily="18" charset="0"/>
                <a:cs typeface="Times New Roman" panose="02020603050405020304" pitchFamily="18" charset="0"/>
              </a:rPr>
              <a:t>3.3. </a:t>
            </a:r>
            <a:r>
              <a:rPr lang="en-US" b="1" dirty="0" err="1">
                <a:latin typeface="Times New Roman" panose="02020603050405020304" pitchFamily="18" charset="0"/>
                <a:cs typeface="Times New Roman" panose="02020603050405020304" pitchFamily="18" charset="0"/>
              </a:rPr>
              <a:t>Phát</a:t>
            </a:r>
            <a:r>
              <a:rPr lang="en-US" b="1" dirty="0">
                <a:latin typeface="Times New Roman" panose="02020603050405020304" pitchFamily="18" charset="0"/>
                <a:cs typeface="Times New Roman" panose="02020603050405020304" pitchFamily="18" charset="0"/>
              </a:rPr>
              <a:t> huy </a:t>
            </a:r>
            <a:r>
              <a:rPr lang="en-US" b="1" dirty="0" err="1">
                <a:latin typeface="Times New Roman" panose="02020603050405020304" pitchFamily="18" charset="0"/>
                <a:cs typeface="Times New Roman" panose="02020603050405020304" pitchFamily="18" charset="0"/>
              </a:rPr>
              <a:t>vai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nhân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r>
              <a:rPr lang="en-US" b="1" dirty="0">
                <a:latin typeface="Times New Roman" panose="02020603050405020304" pitchFamily="18" charset="0"/>
                <a:cs typeface="Times New Roman" panose="02020603050405020304" pitchFamily="18" charset="0"/>
              </a:rPr>
              <a:t> VBQPPL </a:t>
            </a:r>
          </a:p>
          <a:p>
            <a:pPr algn="ct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sách</a:t>
            </a:r>
            <a:endParaRPr lang="en-US" b="1" dirty="0">
              <a:solidFill>
                <a:srgbClr val="4A4644"/>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200027" y="1219200"/>
            <a:ext cx="2551112" cy="4202112"/>
          </a:xfrm>
          <a:prstGeom prst="roundRect">
            <a:avLst>
              <a:gd name="adj" fmla="val 4329"/>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ounded Rectangle 48"/>
          <p:cNvSpPr/>
          <p:nvPr/>
        </p:nvSpPr>
        <p:spPr>
          <a:xfrm>
            <a:off x="3353594" y="1370013"/>
            <a:ext cx="2353469" cy="4102100"/>
          </a:xfrm>
          <a:prstGeom prst="roundRect">
            <a:avLst>
              <a:gd name="adj" fmla="val 4329"/>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ounded Rectangle 55"/>
          <p:cNvSpPr/>
          <p:nvPr/>
        </p:nvSpPr>
        <p:spPr>
          <a:xfrm>
            <a:off x="6173787" y="1751013"/>
            <a:ext cx="2640805" cy="3662362"/>
          </a:xfrm>
          <a:prstGeom prst="roundRect">
            <a:avLst>
              <a:gd name="adj" fmla="val 4329"/>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46" name="Group 28"/>
          <p:cNvGrpSpPr>
            <a:grpSpLocks/>
          </p:cNvGrpSpPr>
          <p:nvPr/>
        </p:nvGrpSpPr>
        <p:grpSpPr bwMode="auto">
          <a:xfrm>
            <a:off x="279003" y="1370013"/>
            <a:ext cx="1295400" cy="762000"/>
            <a:chOff x="1719263" y="1719263"/>
            <a:chExt cx="1295399" cy="1023937"/>
          </a:xfrm>
        </p:grpSpPr>
        <p:sp>
          <p:nvSpPr>
            <p:cNvPr id="30" name="Right Arrow 29"/>
            <p:cNvSpPr/>
            <p:nvPr/>
          </p:nvSpPr>
          <p:spPr>
            <a:xfrm>
              <a:off x="1719263" y="1719263"/>
              <a:ext cx="1295399" cy="1023937"/>
            </a:xfrm>
            <a:prstGeom prst="rightArrow">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30"/>
            <p:cNvSpPr/>
            <p:nvPr/>
          </p:nvSpPr>
          <p:spPr>
            <a:xfrm>
              <a:off x="1719263" y="1866453"/>
              <a:ext cx="179388" cy="119459"/>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Lst>
              <a:ahLst/>
              <a:cxnLst>
                <a:cxn ang="0">
                  <a:pos x="connsiteX0" y="connsiteY0"/>
                </a:cxn>
                <a:cxn ang="0">
                  <a:pos x="connsiteX1" y="connsiteY1"/>
                </a:cxn>
                <a:cxn ang="0">
                  <a:pos x="connsiteX2" y="connsiteY2"/>
                </a:cxn>
                <a:cxn ang="0">
                  <a:pos x="connsiteX3" y="connsiteY3"/>
                </a:cxn>
              </a:cxnLst>
              <a:rect l="l" t="t" r="r" b="b"/>
              <a:pathLst>
                <a:path w="178594" h="119063">
                  <a:moveTo>
                    <a:pt x="0" y="116682"/>
                  </a:moveTo>
                  <a:cubicBezTo>
                    <a:pt x="28575" y="32544"/>
                    <a:pt x="126206" y="5557"/>
                    <a:pt x="178594" y="0"/>
                  </a:cubicBezTo>
                  <a:lnTo>
                    <a:pt x="178594" y="119063"/>
                  </a:lnTo>
                  <a:lnTo>
                    <a:pt x="0" y="116682"/>
                  </a:lnTo>
                  <a:close/>
                </a:path>
              </a:pathLst>
            </a:cu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247" name="Group 31"/>
          <p:cNvGrpSpPr>
            <a:grpSpLocks/>
          </p:cNvGrpSpPr>
          <p:nvPr/>
        </p:nvGrpSpPr>
        <p:grpSpPr bwMode="auto">
          <a:xfrm>
            <a:off x="2172758" y="1436688"/>
            <a:ext cx="649287" cy="490537"/>
            <a:chOff x="3641720" y="1857374"/>
            <a:chExt cx="649287" cy="657226"/>
          </a:xfrm>
        </p:grpSpPr>
        <p:sp>
          <p:nvSpPr>
            <p:cNvPr id="33" name="Rectangle 32"/>
            <p:cNvSpPr/>
            <p:nvPr/>
          </p:nvSpPr>
          <p:spPr>
            <a:xfrm>
              <a:off x="3641720" y="1967975"/>
              <a:ext cx="649287" cy="546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33"/>
            <p:cNvSpPr/>
            <p:nvPr/>
          </p:nvSpPr>
          <p:spPr>
            <a:xfrm flipH="1">
              <a:off x="4162420" y="1857374"/>
              <a:ext cx="128587" cy="112728"/>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88517"/>
                <a:gd name="connsiteY0" fmla="*/ 121859 h 121859"/>
                <a:gd name="connsiteX1" fmla="*/ 188517 w 188517"/>
                <a:gd name="connsiteY1" fmla="*/ 0 h 121859"/>
                <a:gd name="connsiteX2" fmla="*/ 188517 w 188517"/>
                <a:gd name="connsiteY2" fmla="*/ 119063 h 121859"/>
                <a:gd name="connsiteX3" fmla="*/ 0 w 188517"/>
                <a:gd name="connsiteY3" fmla="*/ 121859 h 121859"/>
              </a:gdLst>
              <a:ahLst/>
              <a:cxnLst>
                <a:cxn ang="0">
                  <a:pos x="connsiteX0" y="connsiteY0"/>
                </a:cxn>
                <a:cxn ang="0">
                  <a:pos x="connsiteX1" y="connsiteY1"/>
                </a:cxn>
                <a:cxn ang="0">
                  <a:pos x="connsiteX2" y="connsiteY2"/>
                </a:cxn>
                <a:cxn ang="0">
                  <a:pos x="connsiteX3" y="connsiteY3"/>
                </a:cxn>
              </a:cxnLst>
              <a:rect l="l" t="t" r="r" b="b"/>
              <a:pathLst>
                <a:path w="188517" h="121859">
                  <a:moveTo>
                    <a:pt x="0" y="121859"/>
                  </a:moveTo>
                  <a:cubicBezTo>
                    <a:pt x="28575" y="37721"/>
                    <a:pt x="136129" y="5557"/>
                    <a:pt x="188517" y="0"/>
                  </a:cubicBezTo>
                  <a:lnTo>
                    <a:pt x="188517" y="119063"/>
                  </a:lnTo>
                  <a:lnTo>
                    <a:pt x="0" y="121859"/>
                  </a:lnTo>
                  <a:close/>
                </a:path>
              </a:pathLst>
            </a:cu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248" name="Group 49"/>
          <p:cNvGrpSpPr>
            <a:grpSpLocks/>
          </p:cNvGrpSpPr>
          <p:nvPr/>
        </p:nvGrpSpPr>
        <p:grpSpPr bwMode="auto">
          <a:xfrm>
            <a:off x="3255433" y="1436688"/>
            <a:ext cx="1295400" cy="762000"/>
            <a:chOff x="1719263" y="1719263"/>
            <a:chExt cx="1295399" cy="1023937"/>
          </a:xfrm>
        </p:grpSpPr>
        <p:sp>
          <p:nvSpPr>
            <p:cNvPr id="51" name="Right Arrow 50"/>
            <p:cNvSpPr/>
            <p:nvPr/>
          </p:nvSpPr>
          <p:spPr>
            <a:xfrm>
              <a:off x="1719263" y="1719263"/>
              <a:ext cx="1295399" cy="1023937"/>
            </a:xfrm>
            <a:prstGeom prst="rightArrow">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Freeform 51"/>
            <p:cNvSpPr/>
            <p:nvPr/>
          </p:nvSpPr>
          <p:spPr>
            <a:xfrm>
              <a:off x="1719263" y="1866453"/>
              <a:ext cx="179388" cy="119459"/>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Lst>
              <a:ahLst/>
              <a:cxnLst>
                <a:cxn ang="0">
                  <a:pos x="connsiteX0" y="connsiteY0"/>
                </a:cxn>
                <a:cxn ang="0">
                  <a:pos x="connsiteX1" y="connsiteY1"/>
                </a:cxn>
                <a:cxn ang="0">
                  <a:pos x="connsiteX2" y="connsiteY2"/>
                </a:cxn>
                <a:cxn ang="0">
                  <a:pos x="connsiteX3" y="connsiteY3"/>
                </a:cxn>
              </a:cxnLst>
              <a:rect l="l" t="t" r="r" b="b"/>
              <a:pathLst>
                <a:path w="178594" h="119063">
                  <a:moveTo>
                    <a:pt x="0" y="116682"/>
                  </a:moveTo>
                  <a:cubicBezTo>
                    <a:pt x="28575" y="32544"/>
                    <a:pt x="126206" y="5557"/>
                    <a:pt x="178594" y="0"/>
                  </a:cubicBezTo>
                  <a:lnTo>
                    <a:pt x="178594" y="119063"/>
                  </a:lnTo>
                  <a:lnTo>
                    <a:pt x="0" y="116682"/>
                  </a:lnTo>
                  <a:close/>
                </a:path>
              </a:pathLst>
            </a:custGeom>
            <a:solidFill>
              <a:schemeClr val="accent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249" name="Group 52"/>
          <p:cNvGrpSpPr>
            <a:grpSpLocks/>
          </p:cNvGrpSpPr>
          <p:nvPr/>
        </p:nvGrpSpPr>
        <p:grpSpPr bwMode="auto">
          <a:xfrm>
            <a:off x="5120481" y="1503363"/>
            <a:ext cx="649288" cy="490537"/>
            <a:chOff x="3641720" y="1857374"/>
            <a:chExt cx="649287" cy="657226"/>
          </a:xfrm>
        </p:grpSpPr>
        <p:sp>
          <p:nvSpPr>
            <p:cNvPr id="54" name="Rectangle 53"/>
            <p:cNvSpPr/>
            <p:nvPr/>
          </p:nvSpPr>
          <p:spPr>
            <a:xfrm>
              <a:off x="3641720" y="1967975"/>
              <a:ext cx="649287" cy="546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flipH="1">
              <a:off x="4162419" y="1857374"/>
              <a:ext cx="128588" cy="112728"/>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88517"/>
                <a:gd name="connsiteY0" fmla="*/ 121859 h 121859"/>
                <a:gd name="connsiteX1" fmla="*/ 188517 w 188517"/>
                <a:gd name="connsiteY1" fmla="*/ 0 h 121859"/>
                <a:gd name="connsiteX2" fmla="*/ 188517 w 188517"/>
                <a:gd name="connsiteY2" fmla="*/ 119063 h 121859"/>
                <a:gd name="connsiteX3" fmla="*/ 0 w 188517"/>
                <a:gd name="connsiteY3" fmla="*/ 121859 h 121859"/>
              </a:gdLst>
              <a:ahLst/>
              <a:cxnLst>
                <a:cxn ang="0">
                  <a:pos x="connsiteX0" y="connsiteY0"/>
                </a:cxn>
                <a:cxn ang="0">
                  <a:pos x="connsiteX1" y="connsiteY1"/>
                </a:cxn>
                <a:cxn ang="0">
                  <a:pos x="connsiteX2" y="connsiteY2"/>
                </a:cxn>
                <a:cxn ang="0">
                  <a:pos x="connsiteX3" y="connsiteY3"/>
                </a:cxn>
              </a:cxnLst>
              <a:rect l="l" t="t" r="r" b="b"/>
              <a:pathLst>
                <a:path w="188517" h="121859">
                  <a:moveTo>
                    <a:pt x="0" y="121859"/>
                  </a:moveTo>
                  <a:cubicBezTo>
                    <a:pt x="28575" y="37721"/>
                    <a:pt x="136129" y="5557"/>
                    <a:pt x="188517" y="0"/>
                  </a:cubicBezTo>
                  <a:lnTo>
                    <a:pt x="188517" y="119063"/>
                  </a:lnTo>
                  <a:lnTo>
                    <a:pt x="0" y="121859"/>
                  </a:lnTo>
                  <a:close/>
                </a:path>
              </a:pathLst>
            </a:custGeom>
            <a:solidFill>
              <a:schemeClr val="accent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250" name="Group 56"/>
          <p:cNvGrpSpPr>
            <a:grpSpLocks/>
          </p:cNvGrpSpPr>
          <p:nvPr/>
        </p:nvGrpSpPr>
        <p:grpSpPr bwMode="auto">
          <a:xfrm>
            <a:off x="6173788" y="1444625"/>
            <a:ext cx="1295400" cy="762000"/>
            <a:chOff x="1719263" y="1719263"/>
            <a:chExt cx="1295399" cy="1023937"/>
          </a:xfrm>
        </p:grpSpPr>
        <p:sp>
          <p:nvSpPr>
            <p:cNvPr id="58" name="Right Arrow 57"/>
            <p:cNvSpPr/>
            <p:nvPr/>
          </p:nvSpPr>
          <p:spPr>
            <a:xfrm>
              <a:off x="1719263" y="1719263"/>
              <a:ext cx="1295399" cy="1023937"/>
            </a:xfrm>
            <a:prstGeom prst="rightArrow">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Freeform 58"/>
            <p:cNvSpPr/>
            <p:nvPr/>
          </p:nvSpPr>
          <p:spPr>
            <a:xfrm>
              <a:off x="1719263" y="1866453"/>
              <a:ext cx="179387" cy="119459"/>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Lst>
              <a:ahLst/>
              <a:cxnLst>
                <a:cxn ang="0">
                  <a:pos x="connsiteX0" y="connsiteY0"/>
                </a:cxn>
                <a:cxn ang="0">
                  <a:pos x="connsiteX1" y="connsiteY1"/>
                </a:cxn>
                <a:cxn ang="0">
                  <a:pos x="connsiteX2" y="connsiteY2"/>
                </a:cxn>
                <a:cxn ang="0">
                  <a:pos x="connsiteX3" y="connsiteY3"/>
                </a:cxn>
              </a:cxnLst>
              <a:rect l="l" t="t" r="r" b="b"/>
              <a:pathLst>
                <a:path w="178594" h="119063">
                  <a:moveTo>
                    <a:pt x="0" y="116682"/>
                  </a:moveTo>
                  <a:cubicBezTo>
                    <a:pt x="28575" y="32544"/>
                    <a:pt x="126206" y="5557"/>
                    <a:pt x="178594" y="0"/>
                  </a:cubicBezTo>
                  <a:lnTo>
                    <a:pt x="178594" y="119063"/>
                  </a:lnTo>
                  <a:lnTo>
                    <a:pt x="0" y="116682"/>
                  </a:lnTo>
                  <a:close/>
                </a:path>
              </a:pathLst>
            </a:custGeom>
            <a:solidFill>
              <a:schemeClr val="accent4">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251" name="Group 59"/>
          <p:cNvGrpSpPr>
            <a:grpSpLocks/>
          </p:cNvGrpSpPr>
          <p:nvPr/>
        </p:nvGrpSpPr>
        <p:grpSpPr bwMode="auto">
          <a:xfrm>
            <a:off x="8165306" y="1504421"/>
            <a:ext cx="649287" cy="490537"/>
            <a:chOff x="3641720" y="1857374"/>
            <a:chExt cx="649287" cy="657226"/>
          </a:xfrm>
        </p:grpSpPr>
        <p:sp>
          <p:nvSpPr>
            <p:cNvPr id="61" name="Rectangle 60"/>
            <p:cNvSpPr/>
            <p:nvPr/>
          </p:nvSpPr>
          <p:spPr>
            <a:xfrm>
              <a:off x="3641720" y="1967975"/>
              <a:ext cx="649287" cy="546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reeform 61"/>
            <p:cNvSpPr/>
            <p:nvPr/>
          </p:nvSpPr>
          <p:spPr>
            <a:xfrm flipH="1">
              <a:off x="4162420" y="1857374"/>
              <a:ext cx="128587" cy="112728"/>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88517"/>
                <a:gd name="connsiteY0" fmla="*/ 121859 h 121859"/>
                <a:gd name="connsiteX1" fmla="*/ 188517 w 188517"/>
                <a:gd name="connsiteY1" fmla="*/ 0 h 121859"/>
                <a:gd name="connsiteX2" fmla="*/ 188517 w 188517"/>
                <a:gd name="connsiteY2" fmla="*/ 119063 h 121859"/>
                <a:gd name="connsiteX3" fmla="*/ 0 w 188517"/>
                <a:gd name="connsiteY3" fmla="*/ 121859 h 121859"/>
              </a:gdLst>
              <a:ahLst/>
              <a:cxnLst>
                <a:cxn ang="0">
                  <a:pos x="connsiteX0" y="connsiteY0"/>
                </a:cxn>
                <a:cxn ang="0">
                  <a:pos x="connsiteX1" y="connsiteY1"/>
                </a:cxn>
                <a:cxn ang="0">
                  <a:pos x="connsiteX2" y="connsiteY2"/>
                </a:cxn>
                <a:cxn ang="0">
                  <a:pos x="connsiteX3" y="connsiteY3"/>
                </a:cxn>
              </a:cxnLst>
              <a:rect l="l" t="t" r="r" b="b"/>
              <a:pathLst>
                <a:path w="188517" h="121859">
                  <a:moveTo>
                    <a:pt x="0" y="121859"/>
                  </a:moveTo>
                  <a:cubicBezTo>
                    <a:pt x="28575" y="37721"/>
                    <a:pt x="136129" y="5557"/>
                    <a:pt x="188517" y="0"/>
                  </a:cubicBezTo>
                  <a:lnTo>
                    <a:pt x="188517" y="119063"/>
                  </a:lnTo>
                  <a:lnTo>
                    <a:pt x="0" y="121859"/>
                  </a:lnTo>
                  <a:close/>
                </a:path>
              </a:pathLst>
            </a:custGeom>
            <a:solidFill>
              <a:schemeClr val="accent4">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52" name="TextBox 62"/>
          <p:cNvSpPr txBox="1">
            <a:spLocks noChangeArrowheads="1"/>
          </p:cNvSpPr>
          <p:nvPr/>
        </p:nvSpPr>
        <p:spPr bwMode="auto">
          <a:xfrm>
            <a:off x="4419600" y="1544373"/>
            <a:ext cx="836613" cy="492125"/>
          </a:xfrm>
          <a:prstGeom prst="rect">
            <a:avLst/>
          </a:prstGeom>
          <a:noFill/>
          <a:ln w="9525">
            <a:noFill/>
            <a:miter lim="800000"/>
            <a:headEnd/>
            <a:tailEnd/>
          </a:ln>
        </p:spPr>
        <p:txBody>
          <a:bodyPr anchor="ctr">
            <a:spAutoFit/>
          </a:bodyPr>
          <a:lstStyle/>
          <a:p>
            <a:pPr algn="ctr"/>
            <a:r>
              <a:rPr lang="en-US" sz="3200" b="1">
                <a:solidFill>
                  <a:schemeClr val="accent2"/>
                </a:solidFill>
                <a:latin typeface="Arial" charset="0"/>
              </a:rPr>
              <a:t>02</a:t>
            </a:r>
          </a:p>
        </p:txBody>
      </p:sp>
      <p:sp>
        <p:nvSpPr>
          <p:cNvPr id="10253" name="TextBox 63"/>
          <p:cNvSpPr txBox="1">
            <a:spLocks noChangeArrowheads="1"/>
          </p:cNvSpPr>
          <p:nvPr/>
        </p:nvSpPr>
        <p:spPr bwMode="auto">
          <a:xfrm>
            <a:off x="1361148" y="1513946"/>
            <a:ext cx="836613" cy="492125"/>
          </a:xfrm>
          <a:prstGeom prst="rect">
            <a:avLst/>
          </a:prstGeom>
          <a:noFill/>
          <a:ln w="9525">
            <a:noFill/>
            <a:miter lim="800000"/>
            <a:headEnd/>
            <a:tailEnd/>
          </a:ln>
        </p:spPr>
        <p:txBody>
          <a:bodyPr anchor="ctr">
            <a:spAutoFit/>
          </a:bodyPr>
          <a:lstStyle/>
          <a:p>
            <a:pPr algn="ctr"/>
            <a:r>
              <a:rPr lang="en-US" sz="3200" b="1">
                <a:solidFill>
                  <a:schemeClr val="accent1"/>
                </a:solidFill>
                <a:latin typeface="Arial" charset="0"/>
              </a:rPr>
              <a:t>01</a:t>
            </a:r>
          </a:p>
        </p:txBody>
      </p:sp>
      <p:sp>
        <p:nvSpPr>
          <p:cNvPr id="65" name="TextBox 64"/>
          <p:cNvSpPr txBox="1"/>
          <p:nvPr/>
        </p:nvSpPr>
        <p:spPr>
          <a:xfrm>
            <a:off x="7362825" y="1598612"/>
            <a:ext cx="836613" cy="492125"/>
          </a:xfrm>
          <a:prstGeom prst="rect">
            <a:avLst/>
          </a:prstGeom>
          <a:noFill/>
        </p:spPr>
        <p:txBody>
          <a:bodyPr anchor="ctr">
            <a:spAutoFit/>
          </a:bodyPr>
          <a:lstStyle/>
          <a:p>
            <a:pPr algn="ctr">
              <a:defRPr/>
            </a:pPr>
            <a:r>
              <a:rPr lang="en-US" sz="3200" b="1" dirty="0">
                <a:solidFill>
                  <a:schemeClr val="accent4"/>
                </a:solidFill>
                <a:latin typeface="Arial" pitchFamily="34" charset="0"/>
                <a:cs typeface="Arial" pitchFamily="34" charset="0"/>
              </a:rPr>
              <a:t>03</a:t>
            </a:r>
          </a:p>
        </p:txBody>
      </p:sp>
      <p:sp>
        <p:nvSpPr>
          <p:cNvPr id="10255" name="Rectangle 65"/>
          <p:cNvSpPr>
            <a:spLocks noChangeArrowheads="1"/>
          </p:cNvSpPr>
          <p:nvPr/>
        </p:nvSpPr>
        <p:spPr bwMode="auto">
          <a:xfrm>
            <a:off x="200026" y="1803648"/>
            <a:ext cx="2670439" cy="3231654"/>
          </a:xfrm>
          <a:prstGeom prst="rect">
            <a:avLst/>
          </a:prstGeom>
          <a:noFill/>
          <a:ln w="9525">
            <a:noFill/>
            <a:miter lim="800000"/>
            <a:headEnd/>
            <a:tailEnd/>
          </a:ln>
        </p:spPr>
        <p:txBody>
          <a:bodyPr wrap="square" anchor="ctr">
            <a:spAutoFit/>
          </a:bodyPr>
          <a:lstStyle/>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en-US" sz="1600" smtClean="0">
                <a:latin typeface="Times New Roman" panose="02020603050405020304" pitchFamily="18" charset="0"/>
                <a:cs typeface="Times New Roman" panose="02020603050405020304" pitchFamily="18" charset="0"/>
              </a:rPr>
              <a:t>Trên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sở</a:t>
            </a:r>
            <a:r>
              <a:rPr lang="en-US" sz="1600">
                <a:latin typeface="Times New Roman" panose="02020603050405020304" pitchFamily="18" charset="0"/>
                <a:cs typeface="Times New Roman" panose="02020603050405020304" pitchFamily="18" charset="0"/>
              </a:rPr>
              <a:t> </a:t>
            </a:r>
            <a:r>
              <a:rPr lang="en-US" sz="1600" smtClean="0">
                <a:latin typeface="Times New Roman" panose="02020603050405020304" pitchFamily="18" charset="0"/>
                <a:cs typeface="Times New Roman" panose="02020603050405020304" pitchFamily="18" charset="0"/>
              </a:rPr>
              <a:t>chương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kế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thảo</a:t>
            </a:r>
            <a:r>
              <a:rPr lang="en-US" sz="1600" dirty="0">
                <a:latin typeface="Times New Roman" panose="02020603050405020304" pitchFamily="18" charset="0"/>
                <a:cs typeface="Times New Roman" panose="02020603050405020304" pitchFamily="18" charset="0"/>
              </a:rPr>
              <a:t> VBQPPL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Quốc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thảo</a:t>
            </a:r>
            <a:r>
              <a:rPr lang="en-US" sz="1600" dirty="0">
                <a:latin typeface="Times New Roman" panose="02020603050405020304" pitchFamily="18" charset="0"/>
                <a:cs typeface="Times New Roman" panose="02020603050405020304" pitchFamily="18" charset="0"/>
              </a:rPr>
              <a:t> VBQPPL </a:t>
            </a:r>
            <a:r>
              <a:rPr lang="en-US" sz="1600" dirty="0" err="1">
                <a:latin typeface="Times New Roman" panose="02020603050405020304" pitchFamily="18" charset="0"/>
                <a:cs typeface="Times New Roman" panose="02020603050405020304" pitchFamily="18" charset="0"/>
              </a:rPr>
              <a:t>căn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cứ</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cs typeface="Times New Roman" panose="02020603050405020304" pitchFamily="18" charset="0"/>
              </a:rPr>
              <a:t>tính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tiễn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kịp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hàng</a:t>
            </a:r>
            <a:r>
              <a:rPr lang="en-US" sz="1600">
                <a:latin typeface="Times New Roman" panose="02020603050405020304" pitchFamily="18" charset="0"/>
                <a:cs typeface="Times New Roman" panose="02020603050405020304" pitchFamily="18" charset="0"/>
              </a:rPr>
              <a:t> </a:t>
            </a:r>
            <a:r>
              <a:rPr lang="en-US" sz="1600" smtClean="0">
                <a:latin typeface="Times New Roman" panose="02020603050405020304" pitchFamily="18" charset="0"/>
                <a:cs typeface="Times New Roman" panose="02020603050405020304" pitchFamily="18" charset="0"/>
              </a:rPr>
              <a:t>năm.</a:t>
            </a:r>
            <a:endParaRPr lang="en-US" sz="1600" dirty="0">
              <a:solidFill>
                <a:srgbClr val="4A4644"/>
              </a:solidFill>
              <a:latin typeface="Times New Roman" panose="02020603050405020304" pitchFamily="18" charset="0"/>
              <a:cs typeface="Times New Roman" panose="02020603050405020304" pitchFamily="18" charset="0"/>
            </a:endParaRPr>
          </a:p>
        </p:txBody>
      </p:sp>
      <p:sp>
        <p:nvSpPr>
          <p:cNvPr id="10257" name="Rectangle 69"/>
          <p:cNvSpPr>
            <a:spLocks noChangeArrowheads="1"/>
          </p:cNvSpPr>
          <p:nvPr/>
        </p:nvSpPr>
        <p:spPr bwMode="auto">
          <a:xfrm>
            <a:off x="3274485" y="2311481"/>
            <a:ext cx="2495284" cy="2215991"/>
          </a:xfrm>
          <a:prstGeom prst="rect">
            <a:avLst/>
          </a:prstGeom>
          <a:noFill/>
          <a:ln w="9525">
            <a:noFill/>
            <a:miter lim="800000"/>
            <a:headEnd/>
            <a:tailEnd/>
          </a:ln>
        </p:spPr>
        <p:txBody>
          <a:bodyPr wrap="square" anchor="ctr">
            <a:spAutoFit/>
          </a:bodyPr>
          <a:lstStyle/>
          <a:p>
            <a:pPr algn="just"/>
            <a:r>
              <a:rPr lang="en-US" sz="1600" dirty="0" err="1">
                <a:solidFill>
                  <a:srgbClr val="4A4644"/>
                </a:solidFill>
                <a:latin typeface="Times New Roman" panose="02020603050405020304" pitchFamily="18" charset="0"/>
                <a:cs typeface="Times New Roman" panose="02020603050405020304" pitchFamily="18" charset="0"/>
              </a:rPr>
              <a:t>P</a:t>
            </a:r>
            <a:r>
              <a:rPr lang="en-US" sz="1600" dirty="0" err="1">
                <a:latin typeface="Times New Roman" panose="02020603050405020304" pitchFamily="18" charset="0"/>
                <a:cs typeface="Times New Roman" panose="02020603050405020304" pitchFamily="18" charset="0"/>
              </a:rPr>
              <a:t>hối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thẩm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đảm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pháp</a:t>
            </a:r>
            <a:r>
              <a:rPr lang="en-US" sz="1600" dirty="0">
                <a:latin typeface="Times New Roman" panose="02020603050405020304" pitchFamily="18" charset="0"/>
                <a:cs typeface="Times New Roman" panose="02020603050405020304" pitchFamily="18" charset="0"/>
              </a:rPr>
              <a:t> an </a:t>
            </a:r>
            <a:r>
              <a:rPr lang="en-US" sz="1600" dirty="0" err="1">
                <a:latin typeface="Times New Roman" panose="02020603050405020304" pitchFamily="18" charset="0"/>
                <a:cs typeface="Times New Roman" panose="02020603050405020304" pitchFamily="18" charset="0"/>
              </a:rPr>
              <a:t>ninh</a:t>
            </a:r>
            <a:r>
              <a:rPr lang="en-US" sz="1600" dirty="0">
                <a:latin typeface="Times New Roman" panose="02020603050405020304" pitchFamily="18" charset="0"/>
                <a:cs typeface="Times New Roman" panose="02020603050405020304" pitchFamily="18" charset="0"/>
              </a:rPr>
              <a:t>, an </a:t>
            </a:r>
            <a:r>
              <a:rPr lang="en-US" sz="1600" dirty="0" err="1">
                <a:latin typeface="Times New Roman" panose="02020603050405020304" pitchFamily="18" charset="0"/>
                <a:cs typeface="Times New Roman" panose="02020603050405020304" pitchFamily="18" charset="0"/>
              </a:rPr>
              <a:t>toàn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thảo</a:t>
            </a:r>
            <a:r>
              <a:rPr lang="en-US" sz="1600" dirty="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chính</a:t>
            </a:r>
            <a:r>
              <a:rPr lang="en-US" sz="1600">
                <a:latin typeface="Times New Roman" panose="02020603050405020304" pitchFamily="18" charset="0"/>
                <a:cs typeface="Times New Roman" panose="02020603050405020304" pitchFamily="18" charset="0"/>
              </a:rPr>
              <a:t> </a:t>
            </a:r>
            <a:r>
              <a:rPr lang="en-US" sz="1600" smtClean="0">
                <a:latin typeface="Times New Roman" panose="02020603050405020304" pitchFamily="18" charset="0"/>
                <a:cs typeface="Times New Roman" panose="02020603050405020304" pitchFamily="18" charset="0"/>
              </a:rPr>
              <a:t>sách.</a:t>
            </a:r>
            <a:endParaRPr lang="en-US" sz="1600" dirty="0">
              <a:latin typeface="Times New Roman" panose="02020603050405020304" pitchFamily="18" charset="0"/>
              <a:cs typeface="Times New Roman" panose="02020603050405020304" pitchFamily="18" charset="0"/>
            </a:endParaRPr>
          </a:p>
          <a:p>
            <a:pPr algn="just"/>
            <a:endParaRPr lang="en-US" sz="1400" dirty="0">
              <a:solidFill>
                <a:srgbClr val="4A4644"/>
              </a:solidFill>
              <a:latin typeface="Times New Roman" panose="02020603050405020304" pitchFamily="18" charset="0"/>
              <a:cs typeface="Times New Roman" panose="02020603050405020304" pitchFamily="18" charset="0"/>
            </a:endParaRPr>
          </a:p>
          <a:p>
            <a:pPr algn="just"/>
            <a:endParaRPr lang="en-US" sz="1400" dirty="0">
              <a:solidFill>
                <a:srgbClr val="4A4644"/>
              </a:solidFill>
              <a:latin typeface="Times New Roman" panose="02020603050405020304" pitchFamily="18" charset="0"/>
              <a:cs typeface="Times New Roman" panose="02020603050405020304" pitchFamily="18" charset="0"/>
            </a:endParaRPr>
          </a:p>
          <a:p>
            <a:pPr algn="just"/>
            <a:endParaRPr lang="en-US" sz="1400" dirty="0">
              <a:solidFill>
                <a:srgbClr val="4A4644"/>
              </a:solidFill>
              <a:latin typeface="Times New Roman" panose="02020603050405020304" pitchFamily="18" charset="0"/>
              <a:cs typeface="Times New Roman" panose="02020603050405020304" pitchFamily="18" charset="0"/>
            </a:endParaRPr>
          </a:p>
        </p:txBody>
      </p:sp>
      <p:sp>
        <p:nvSpPr>
          <p:cNvPr id="10258" name="Rectangle 86"/>
          <p:cNvSpPr>
            <a:spLocks noChangeArrowheads="1"/>
          </p:cNvSpPr>
          <p:nvPr/>
        </p:nvSpPr>
        <p:spPr bwMode="auto">
          <a:xfrm>
            <a:off x="6236494" y="2296091"/>
            <a:ext cx="2578098" cy="2246769"/>
          </a:xfrm>
          <a:prstGeom prst="rect">
            <a:avLst/>
          </a:prstGeom>
          <a:noFill/>
          <a:ln w="9525">
            <a:noFill/>
            <a:miter lim="800000"/>
            <a:headEnd/>
            <a:tailEnd/>
          </a:ln>
        </p:spPr>
        <p:txBody>
          <a:bodyPr wrap="square" anchor="ctr">
            <a:spAutoFit/>
          </a:bodyPr>
          <a:lstStyle/>
          <a:p>
            <a:pPr algn="just"/>
            <a:r>
              <a:rPr lang="en-US" sz="1600" dirty="0" err="1">
                <a:latin typeface="Times New Roman" panose="02020603050405020304" pitchFamily="18" charset="0"/>
                <a:cs typeface="Times New Roman" panose="02020603050405020304" pitchFamily="18" charset="0"/>
              </a:rPr>
              <a:t>Tổ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góp</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phản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hồi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đổi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bổ</a:t>
            </a:r>
            <a:r>
              <a:rPr lang="en-US" sz="1600" dirty="0">
                <a:latin typeface="Times New Roman" panose="02020603050405020304" pitchFamily="18" charset="0"/>
                <a:cs typeface="Times New Roman" panose="02020603050405020304" pitchFamily="18" charset="0"/>
              </a:rPr>
              <a:t> sung, </a:t>
            </a:r>
            <a:r>
              <a:rPr lang="en-US" sz="1600" dirty="0" err="1">
                <a:latin typeface="Times New Roman" panose="02020603050405020304" pitchFamily="18" charset="0"/>
                <a:cs typeface="Times New Roman" panose="02020603050405020304" pitchFamily="18" charset="0"/>
              </a:rPr>
              <a:t>hoàn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thảo</a:t>
            </a:r>
            <a:r>
              <a:rPr lang="en-US" sz="1600">
                <a:latin typeface="Times New Roman" panose="02020603050405020304" pitchFamily="18" charset="0"/>
                <a:cs typeface="Times New Roman" panose="02020603050405020304" pitchFamily="18" charset="0"/>
              </a:rPr>
              <a:t> </a:t>
            </a:r>
            <a:r>
              <a:rPr lang="en-US" sz="1600" smtClean="0">
                <a:latin typeface="Times New Roman" panose="02020603050405020304" pitchFamily="18" charset="0"/>
                <a:cs typeface="Times New Roman" panose="02020603050405020304" pitchFamily="18" charset="0"/>
              </a:rPr>
              <a:t>VBQPPL.</a:t>
            </a:r>
            <a:endParaRPr lang="en-US" sz="16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447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23" y="273735"/>
            <a:ext cx="8830366" cy="646331"/>
          </a:xfrm>
          <a:prstGeom prst="rect">
            <a:avLst/>
          </a:prstGeom>
          <a:noFill/>
        </p:spPr>
        <p:txBody>
          <a:bodyPr wrap="none" anchor="ctr">
            <a:spAutoFit/>
          </a:bodyPr>
          <a:lstStyle/>
          <a:p>
            <a:pPr algn="ctr"/>
            <a:r>
              <a:rPr lang="en-US" b="1" dirty="0">
                <a:latin typeface="Times New Roman" panose="02020603050405020304" pitchFamily="18" charset="0"/>
                <a:cs typeface="Times New Roman" panose="02020603050405020304" pitchFamily="18" charset="0"/>
              </a:rPr>
              <a:t>3.4. </a:t>
            </a:r>
            <a:r>
              <a:rPr lang="en-US" b="1" dirty="0" err="1">
                <a:latin typeface="Times New Roman" panose="02020603050405020304" pitchFamily="18" charset="0"/>
                <a:cs typeface="Times New Roman" panose="02020603050405020304" pitchFamily="18" charset="0"/>
              </a:rPr>
              <a:t>Tăng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dõi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PBGDPL </a:t>
            </a:r>
            <a:r>
              <a:rPr lang="en-US" b="1" dirty="0" err="1">
                <a:latin typeface="Times New Roman" panose="02020603050405020304" pitchFamily="18" charset="0"/>
                <a:cs typeface="Times New Roman" panose="02020603050405020304" pitchFamily="18" charset="0"/>
              </a:rPr>
              <a:t>trung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ương</a:t>
            </a:r>
            <a:r>
              <a:rPr lang="en-US" b="1" dirty="0">
                <a:latin typeface="Times New Roman" panose="02020603050405020304" pitchFamily="18" charset="0"/>
                <a:cs typeface="Times New Roman" panose="02020603050405020304" pitchFamily="18" charset="0"/>
              </a:rPr>
              <a:t>,</a:t>
            </a:r>
          </a:p>
          <a:p>
            <a:pPr algn="ct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tỉnh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sách</a:t>
            </a:r>
            <a:endParaRPr lang="en-US" b="1" dirty="0">
              <a:latin typeface="Times New Roman" panose="02020603050405020304" pitchFamily="18" charset="0"/>
              <a:cs typeface="Times New Roman" panose="02020603050405020304" pitchFamily="18" charset="0"/>
            </a:endParaRPr>
          </a:p>
        </p:txBody>
      </p:sp>
      <p:sp>
        <p:nvSpPr>
          <p:cNvPr id="73" name="Rectangle 72"/>
          <p:cNvSpPr/>
          <p:nvPr/>
        </p:nvSpPr>
        <p:spPr>
          <a:xfrm>
            <a:off x="2171700" y="1309688"/>
            <a:ext cx="5676900" cy="51054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220" name="Group 73"/>
          <p:cNvGrpSpPr>
            <a:grpSpLocks/>
          </p:cNvGrpSpPr>
          <p:nvPr/>
        </p:nvGrpSpPr>
        <p:grpSpPr bwMode="auto">
          <a:xfrm>
            <a:off x="1868488" y="1565275"/>
            <a:ext cx="5903912" cy="2076450"/>
            <a:chOff x="1868805" y="1760538"/>
            <a:chExt cx="5034914" cy="2172017"/>
          </a:xfrm>
        </p:grpSpPr>
        <p:sp>
          <p:nvSpPr>
            <p:cNvPr id="75" name="Oval 74"/>
            <p:cNvSpPr/>
            <p:nvPr/>
          </p:nvSpPr>
          <p:spPr>
            <a:xfrm>
              <a:off x="5393369" y="2102614"/>
              <a:ext cx="1510350" cy="1735289"/>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5526336" y="2270332"/>
              <a:ext cx="1209774" cy="1399854"/>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233" name="Group 76"/>
            <p:cNvGrpSpPr>
              <a:grpSpLocks/>
            </p:cNvGrpSpPr>
            <p:nvPr/>
          </p:nvGrpSpPr>
          <p:grpSpPr bwMode="auto">
            <a:xfrm>
              <a:off x="1868805" y="1760538"/>
              <a:ext cx="3657600" cy="2172017"/>
              <a:chOff x="1859280" y="1760538"/>
              <a:chExt cx="3657600" cy="2172017"/>
            </a:xfrm>
          </p:grpSpPr>
          <p:sp>
            <p:nvSpPr>
              <p:cNvPr id="78" name="Freeform 77"/>
              <p:cNvSpPr/>
              <p:nvPr/>
            </p:nvSpPr>
            <p:spPr>
              <a:xfrm>
                <a:off x="1859280" y="1760538"/>
                <a:ext cx="311985" cy="237461"/>
              </a:xfrm>
              <a:custGeom>
                <a:avLst/>
                <a:gdLst>
                  <a:gd name="connsiteX0" fmla="*/ 304800 w 311150"/>
                  <a:gd name="connsiteY0" fmla="*/ 0 h 234950"/>
                  <a:gd name="connsiteX1" fmla="*/ 0 w 311150"/>
                  <a:gd name="connsiteY1" fmla="*/ 149225 h 234950"/>
                  <a:gd name="connsiteX2" fmla="*/ 311150 w 311150"/>
                  <a:gd name="connsiteY2" fmla="*/ 234950 h 234950"/>
                  <a:gd name="connsiteX3" fmla="*/ 304800 w 311150"/>
                  <a:gd name="connsiteY3" fmla="*/ 0 h 234950"/>
                  <a:gd name="connsiteX0" fmla="*/ 295275 w 301625"/>
                  <a:gd name="connsiteY0" fmla="*/ 0 h 234950"/>
                  <a:gd name="connsiteX1" fmla="*/ 0 w 301625"/>
                  <a:gd name="connsiteY1" fmla="*/ 156369 h 234950"/>
                  <a:gd name="connsiteX2" fmla="*/ 301625 w 301625"/>
                  <a:gd name="connsiteY2" fmla="*/ 234950 h 234950"/>
                  <a:gd name="connsiteX3" fmla="*/ 295275 w 301625"/>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27 w 309720"/>
                  <a:gd name="connsiteY0" fmla="*/ 0 h 237331"/>
                  <a:gd name="connsiteX1" fmla="*/ 827 w 309720"/>
                  <a:gd name="connsiteY1" fmla="*/ 161131 h 237331"/>
                  <a:gd name="connsiteX2" fmla="*/ 309596 w 309720"/>
                  <a:gd name="connsiteY2" fmla="*/ 237331 h 237331"/>
                  <a:gd name="connsiteX3" fmla="*/ 305627 w 309720"/>
                  <a:gd name="connsiteY3" fmla="*/ 0 h 237331"/>
                  <a:gd name="connsiteX0" fmla="*/ 305643 w 305643"/>
                  <a:gd name="connsiteY0" fmla="*/ 0 h 237331"/>
                  <a:gd name="connsiteX1" fmla="*/ 843 w 305643"/>
                  <a:gd name="connsiteY1" fmla="*/ 161131 h 237331"/>
                  <a:gd name="connsiteX2" fmla="*/ 304849 w 305643"/>
                  <a:gd name="connsiteY2" fmla="*/ 237331 h 237331"/>
                  <a:gd name="connsiteX3" fmla="*/ 305643 w 305643"/>
                  <a:gd name="connsiteY3" fmla="*/ 0 h 237331"/>
                  <a:gd name="connsiteX0" fmla="*/ 305805 w 305805"/>
                  <a:gd name="connsiteY0" fmla="*/ 0 h 237713"/>
                  <a:gd name="connsiteX1" fmla="*/ 1005 w 305805"/>
                  <a:gd name="connsiteY1" fmla="*/ 161131 h 237713"/>
                  <a:gd name="connsiteX2" fmla="*/ 305011 w 305805"/>
                  <a:gd name="connsiteY2" fmla="*/ 237331 h 237713"/>
                  <a:gd name="connsiteX3" fmla="*/ 305805 w 305805"/>
                  <a:gd name="connsiteY3" fmla="*/ 0 h 237713"/>
                  <a:gd name="connsiteX0" fmla="*/ 306764 w 306764"/>
                  <a:gd name="connsiteY0" fmla="*/ 0 h 237734"/>
                  <a:gd name="connsiteX1" fmla="*/ 1964 w 306764"/>
                  <a:gd name="connsiteY1" fmla="*/ 161131 h 237734"/>
                  <a:gd name="connsiteX2" fmla="*/ 305970 w 306764"/>
                  <a:gd name="connsiteY2" fmla="*/ 237331 h 237734"/>
                  <a:gd name="connsiteX3" fmla="*/ 306764 w 306764"/>
                  <a:gd name="connsiteY3" fmla="*/ 0 h 237734"/>
                </a:gdLst>
                <a:ahLst/>
                <a:cxnLst>
                  <a:cxn ang="0">
                    <a:pos x="connsiteX0" y="connsiteY0"/>
                  </a:cxn>
                  <a:cxn ang="0">
                    <a:pos x="connsiteX1" y="connsiteY1"/>
                  </a:cxn>
                  <a:cxn ang="0">
                    <a:pos x="connsiteX2" y="connsiteY2"/>
                  </a:cxn>
                  <a:cxn ang="0">
                    <a:pos x="connsiteX3" y="connsiteY3"/>
                  </a:cxn>
                </a:cxnLst>
                <a:rect l="l" t="t" r="r" b="b"/>
                <a:pathLst>
                  <a:path w="306764" h="237734">
                    <a:moveTo>
                      <a:pt x="306764" y="0"/>
                    </a:moveTo>
                    <a:cubicBezTo>
                      <a:pt x="258346" y="6879"/>
                      <a:pt x="21808" y="82815"/>
                      <a:pt x="1964" y="161131"/>
                    </a:cubicBezTo>
                    <a:cubicBezTo>
                      <a:pt x="-21319" y="203994"/>
                      <a:pt x="167328" y="242094"/>
                      <a:pt x="305970" y="237331"/>
                    </a:cubicBezTo>
                    <a:cubicBezTo>
                      <a:pt x="307028" y="157427"/>
                      <a:pt x="305706" y="79904"/>
                      <a:pt x="306764" y="0"/>
                    </a:cubicBezTo>
                    <a:close/>
                  </a:path>
                </a:pathLst>
              </a:custGeom>
              <a:gradFill flip="none" rotWithShape="1">
                <a:gsLst>
                  <a:gs pos="0">
                    <a:schemeClr val="accent2">
                      <a:lumMod val="50000"/>
                    </a:schemeClr>
                  </a:gs>
                  <a:gs pos="100000">
                    <a:schemeClr val="accent2"/>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Freeform 78"/>
              <p:cNvSpPr/>
              <p:nvPr/>
            </p:nvSpPr>
            <p:spPr>
              <a:xfrm>
                <a:off x="1859280" y="1919952"/>
                <a:ext cx="3657531" cy="2012603"/>
              </a:xfrm>
              <a:custGeom>
                <a:avLst/>
                <a:gdLst>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012315">
                    <a:moveTo>
                      <a:pt x="0" y="0"/>
                    </a:moveTo>
                    <a:cubicBezTo>
                      <a:pt x="21590" y="66675"/>
                      <a:pt x="205105" y="76200"/>
                      <a:pt x="312420" y="76200"/>
                    </a:cubicBezTo>
                    <a:lnTo>
                      <a:pt x="3078480" y="60960"/>
                    </a:lnTo>
                    <a:lnTo>
                      <a:pt x="3657600" y="990600"/>
                    </a:lnTo>
                    <a:lnTo>
                      <a:pt x="3108960" y="1988820"/>
                    </a:lnTo>
                    <a:lnTo>
                      <a:pt x="198120" y="2012315"/>
                    </a:lnTo>
                    <a:cubicBezTo>
                      <a:pt x="135255" y="2004060"/>
                      <a:pt x="5715" y="2011680"/>
                      <a:pt x="0" y="1943100"/>
                    </a:cubicBezTo>
                    <a:lnTo>
                      <a:pt x="0" y="0"/>
                    </a:lnTo>
                    <a:close/>
                  </a:path>
                </a:pathLst>
              </a:custGeom>
              <a:gradFill flip="none" rotWithShape="1">
                <a:gsLst>
                  <a:gs pos="0">
                    <a:schemeClr val="accent2">
                      <a:lumMod val="50000"/>
                    </a:schemeClr>
                  </a:gs>
                  <a:gs pos="70000">
                    <a:schemeClr val="accent2"/>
                  </a:gs>
                  <a:gs pos="100000">
                    <a:schemeClr val="accent2">
                      <a:lumMod val="60000"/>
                      <a:lumOff val="40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9221" name="Group 79"/>
          <p:cNvGrpSpPr>
            <a:grpSpLocks/>
          </p:cNvGrpSpPr>
          <p:nvPr/>
        </p:nvGrpSpPr>
        <p:grpSpPr bwMode="auto">
          <a:xfrm>
            <a:off x="1868488" y="3641725"/>
            <a:ext cx="5903912" cy="2395538"/>
            <a:chOff x="1868805" y="1760538"/>
            <a:chExt cx="5034914" cy="2172017"/>
          </a:xfrm>
        </p:grpSpPr>
        <p:sp>
          <p:nvSpPr>
            <p:cNvPr id="81" name="Oval 80"/>
            <p:cNvSpPr/>
            <p:nvPr/>
          </p:nvSpPr>
          <p:spPr>
            <a:xfrm>
              <a:off x="5474069" y="2104012"/>
              <a:ext cx="1429650" cy="1733962"/>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5526336" y="2271601"/>
              <a:ext cx="1209774" cy="1398786"/>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228" name="Group 82"/>
            <p:cNvGrpSpPr>
              <a:grpSpLocks/>
            </p:cNvGrpSpPr>
            <p:nvPr/>
          </p:nvGrpSpPr>
          <p:grpSpPr bwMode="auto">
            <a:xfrm>
              <a:off x="1868805" y="1760538"/>
              <a:ext cx="3657600" cy="2172017"/>
              <a:chOff x="1859280" y="1760538"/>
              <a:chExt cx="3657600" cy="2172017"/>
            </a:xfrm>
          </p:grpSpPr>
          <p:sp>
            <p:nvSpPr>
              <p:cNvPr id="84" name="Freeform 83"/>
              <p:cNvSpPr/>
              <p:nvPr/>
            </p:nvSpPr>
            <p:spPr>
              <a:xfrm>
                <a:off x="1859280" y="1760538"/>
                <a:ext cx="311985" cy="237280"/>
              </a:xfrm>
              <a:custGeom>
                <a:avLst/>
                <a:gdLst>
                  <a:gd name="connsiteX0" fmla="*/ 304800 w 311150"/>
                  <a:gd name="connsiteY0" fmla="*/ 0 h 234950"/>
                  <a:gd name="connsiteX1" fmla="*/ 0 w 311150"/>
                  <a:gd name="connsiteY1" fmla="*/ 149225 h 234950"/>
                  <a:gd name="connsiteX2" fmla="*/ 311150 w 311150"/>
                  <a:gd name="connsiteY2" fmla="*/ 234950 h 234950"/>
                  <a:gd name="connsiteX3" fmla="*/ 304800 w 311150"/>
                  <a:gd name="connsiteY3" fmla="*/ 0 h 234950"/>
                  <a:gd name="connsiteX0" fmla="*/ 295275 w 301625"/>
                  <a:gd name="connsiteY0" fmla="*/ 0 h 234950"/>
                  <a:gd name="connsiteX1" fmla="*/ 0 w 301625"/>
                  <a:gd name="connsiteY1" fmla="*/ 156369 h 234950"/>
                  <a:gd name="connsiteX2" fmla="*/ 301625 w 301625"/>
                  <a:gd name="connsiteY2" fmla="*/ 234950 h 234950"/>
                  <a:gd name="connsiteX3" fmla="*/ 295275 w 301625"/>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27 w 309720"/>
                  <a:gd name="connsiteY0" fmla="*/ 0 h 237331"/>
                  <a:gd name="connsiteX1" fmla="*/ 827 w 309720"/>
                  <a:gd name="connsiteY1" fmla="*/ 161131 h 237331"/>
                  <a:gd name="connsiteX2" fmla="*/ 309596 w 309720"/>
                  <a:gd name="connsiteY2" fmla="*/ 237331 h 237331"/>
                  <a:gd name="connsiteX3" fmla="*/ 305627 w 309720"/>
                  <a:gd name="connsiteY3" fmla="*/ 0 h 237331"/>
                  <a:gd name="connsiteX0" fmla="*/ 305643 w 305643"/>
                  <a:gd name="connsiteY0" fmla="*/ 0 h 237331"/>
                  <a:gd name="connsiteX1" fmla="*/ 843 w 305643"/>
                  <a:gd name="connsiteY1" fmla="*/ 161131 h 237331"/>
                  <a:gd name="connsiteX2" fmla="*/ 304849 w 305643"/>
                  <a:gd name="connsiteY2" fmla="*/ 237331 h 237331"/>
                  <a:gd name="connsiteX3" fmla="*/ 305643 w 305643"/>
                  <a:gd name="connsiteY3" fmla="*/ 0 h 237331"/>
                  <a:gd name="connsiteX0" fmla="*/ 305805 w 305805"/>
                  <a:gd name="connsiteY0" fmla="*/ 0 h 237713"/>
                  <a:gd name="connsiteX1" fmla="*/ 1005 w 305805"/>
                  <a:gd name="connsiteY1" fmla="*/ 161131 h 237713"/>
                  <a:gd name="connsiteX2" fmla="*/ 305011 w 305805"/>
                  <a:gd name="connsiteY2" fmla="*/ 237331 h 237713"/>
                  <a:gd name="connsiteX3" fmla="*/ 305805 w 305805"/>
                  <a:gd name="connsiteY3" fmla="*/ 0 h 237713"/>
                  <a:gd name="connsiteX0" fmla="*/ 306764 w 306764"/>
                  <a:gd name="connsiteY0" fmla="*/ 0 h 237734"/>
                  <a:gd name="connsiteX1" fmla="*/ 1964 w 306764"/>
                  <a:gd name="connsiteY1" fmla="*/ 161131 h 237734"/>
                  <a:gd name="connsiteX2" fmla="*/ 305970 w 306764"/>
                  <a:gd name="connsiteY2" fmla="*/ 237331 h 237734"/>
                  <a:gd name="connsiteX3" fmla="*/ 306764 w 306764"/>
                  <a:gd name="connsiteY3" fmla="*/ 0 h 237734"/>
                </a:gdLst>
                <a:ahLst/>
                <a:cxnLst>
                  <a:cxn ang="0">
                    <a:pos x="connsiteX0" y="connsiteY0"/>
                  </a:cxn>
                  <a:cxn ang="0">
                    <a:pos x="connsiteX1" y="connsiteY1"/>
                  </a:cxn>
                  <a:cxn ang="0">
                    <a:pos x="connsiteX2" y="connsiteY2"/>
                  </a:cxn>
                  <a:cxn ang="0">
                    <a:pos x="connsiteX3" y="connsiteY3"/>
                  </a:cxn>
                </a:cxnLst>
                <a:rect l="l" t="t" r="r" b="b"/>
                <a:pathLst>
                  <a:path w="306764" h="237734">
                    <a:moveTo>
                      <a:pt x="306764" y="0"/>
                    </a:moveTo>
                    <a:cubicBezTo>
                      <a:pt x="258346" y="6879"/>
                      <a:pt x="21808" y="82815"/>
                      <a:pt x="1964" y="161131"/>
                    </a:cubicBezTo>
                    <a:cubicBezTo>
                      <a:pt x="-21319" y="203994"/>
                      <a:pt x="167328" y="242094"/>
                      <a:pt x="305970" y="237331"/>
                    </a:cubicBezTo>
                    <a:cubicBezTo>
                      <a:pt x="307028" y="157427"/>
                      <a:pt x="305706" y="79904"/>
                      <a:pt x="306764" y="0"/>
                    </a:cubicBezTo>
                    <a:close/>
                  </a:path>
                </a:pathLst>
              </a:custGeom>
              <a:gradFill flip="none" rotWithShape="1">
                <a:gsLst>
                  <a:gs pos="0">
                    <a:schemeClr val="accent1">
                      <a:lumMod val="50000"/>
                    </a:schemeClr>
                  </a:gs>
                  <a:gs pos="100000">
                    <a:schemeClr val="accent1"/>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Freeform 84"/>
              <p:cNvSpPr/>
              <p:nvPr/>
            </p:nvSpPr>
            <p:spPr>
              <a:xfrm>
                <a:off x="1859280" y="1919830"/>
                <a:ext cx="3657531" cy="2012725"/>
              </a:xfrm>
              <a:custGeom>
                <a:avLst/>
                <a:gdLst>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012315">
                    <a:moveTo>
                      <a:pt x="0" y="0"/>
                    </a:moveTo>
                    <a:cubicBezTo>
                      <a:pt x="21590" y="66675"/>
                      <a:pt x="205105" y="76200"/>
                      <a:pt x="312420" y="76200"/>
                    </a:cubicBezTo>
                    <a:lnTo>
                      <a:pt x="3078480" y="60960"/>
                    </a:lnTo>
                    <a:lnTo>
                      <a:pt x="3657600" y="990600"/>
                    </a:lnTo>
                    <a:lnTo>
                      <a:pt x="3108960" y="1988820"/>
                    </a:lnTo>
                    <a:lnTo>
                      <a:pt x="198120" y="2012315"/>
                    </a:lnTo>
                    <a:cubicBezTo>
                      <a:pt x="135255" y="2004060"/>
                      <a:pt x="5715" y="2011680"/>
                      <a:pt x="0" y="1943100"/>
                    </a:cubicBezTo>
                    <a:lnTo>
                      <a:pt x="0" y="0"/>
                    </a:lnTo>
                    <a:close/>
                  </a:path>
                </a:pathLst>
              </a:custGeom>
              <a:gradFill flip="none" rotWithShape="1">
                <a:gsLst>
                  <a:gs pos="0">
                    <a:schemeClr val="accent1">
                      <a:lumMod val="50000"/>
                    </a:schemeClr>
                  </a:gs>
                  <a:gs pos="70000">
                    <a:schemeClr val="accent1"/>
                  </a:gs>
                  <a:gs pos="100000">
                    <a:schemeClr val="accent1">
                      <a:lumMod val="60000"/>
                      <a:lumOff val="40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9222" name="Rectangle 32"/>
          <p:cNvSpPr>
            <a:spLocks noChangeArrowheads="1"/>
          </p:cNvSpPr>
          <p:nvPr/>
        </p:nvSpPr>
        <p:spPr bwMode="auto">
          <a:xfrm>
            <a:off x="1868488" y="1792288"/>
            <a:ext cx="3770312" cy="1569660"/>
          </a:xfrm>
          <a:prstGeom prst="rect">
            <a:avLst/>
          </a:prstGeom>
          <a:noFill/>
          <a:ln w="9525">
            <a:noFill/>
            <a:miter lim="800000"/>
            <a:headEnd/>
            <a:tailEnd/>
          </a:ln>
        </p:spPr>
        <p:txBody>
          <a:bodyPr wrap="square">
            <a:spAutoFit/>
          </a:bodyPr>
          <a:lstStyle/>
          <a:p>
            <a:pPr algn="just"/>
            <a:r>
              <a:rPr lang="en-US" sz="1600" dirty="0" err="1">
                <a:solidFill>
                  <a:schemeClr val="bg2">
                    <a:lumMod val="90000"/>
                  </a:schemeClr>
                </a:solidFill>
                <a:latin typeface="Times New Roman" panose="02020603050405020304" pitchFamily="18" charset="0"/>
                <a:cs typeface="Times New Roman" panose="02020603050405020304" pitchFamily="18" charset="0"/>
              </a:rPr>
              <a:t>Hàng</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năm</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căn</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cứ</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chương</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trình</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xây</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dựng</a:t>
            </a:r>
            <a:r>
              <a:rPr lang="en-US" sz="1600" dirty="0">
                <a:solidFill>
                  <a:schemeClr val="bg2">
                    <a:lumMod val="90000"/>
                  </a:schemeClr>
                </a:solidFill>
                <a:latin typeface="Times New Roman" panose="02020603050405020304" pitchFamily="18" charset="0"/>
                <a:cs typeface="Times New Roman" panose="02020603050405020304" pitchFamily="18" charset="0"/>
              </a:rPr>
              <a:t> VBQPPL </a:t>
            </a:r>
            <a:r>
              <a:rPr lang="en-US" sz="1600" dirty="0" err="1">
                <a:solidFill>
                  <a:schemeClr val="bg2">
                    <a:lumMod val="90000"/>
                  </a:schemeClr>
                </a:solidFill>
                <a:latin typeface="Times New Roman" panose="02020603050405020304" pitchFamily="18" charset="0"/>
                <a:cs typeface="Times New Roman" panose="02020603050405020304" pitchFamily="18" charset="0"/>
              </a:rPr>
              <a:t>của</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Quốc</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hội</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Chính</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phủ</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và</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yêu</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cầu</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thực</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tiễn</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Hội</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đồng</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phối</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hợp</a:t>
            </a:r>
            <a:r>
              <a:rPr lang="en-US" sz="1600" dirty="0">
                <a:solidFill>
                  <a:schemeClr val="bg2">
                    <a:lumMod val="90000"/>
                  </a:schemeClr>
                </a:solidFill>
                <a:latin typeface="Times New Roman" panose="02020603050405020304" pitchFamily="18" charset="0"/>
                <a:cs typeface="Times New Roman" panose="02020603050405020304" pitchFamily="18" charset="0"/>
              </a:rPr>
              <a:t> PBGDPL TW </a:t>
            </a:r>
            <a:r>
              <a:rPr lang="en-US" sz="1600" dirty="0" err="1">
                <a:solidFill>
                  <a:schemeClr val="bg2">
                    <a:lumMod val="90000"/>
                  </a:schemeClr>
                </a:solidFill>
                <a:latin typeface="Times New Roman" panose="02020603050405020304" pitchFamily="18" charset="0"/>
                <a:cs typeface="Times New Roman" panose="02020603050405020304" pitchFamily="18" charset="0"/>
              </a:rPr>
              <a:t>chỉ</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đạo</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theo</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dõi</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việc</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thực</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hiện</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truyền</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thông</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về</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dự</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thảo</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chính</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sách</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thuộc</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phạm</a:t>
            </a:r>
            <a:r>
              <a:rPr lang="en-US" sz="1600" dirty="0">
                <a:solidFill>
                  <a:schemeClr val="bg2">
                    <a:lumMod val="90000"/>
                  </a:schemeClr>
                </a:solidFill>
                <a:latin typeface="Times New Roman" panose="02020603050405020304" pitchFamily="18" charset="0"/>
                <a:cs typeface="Times New Roman" panose="02020603050405020304" pitchFamily="18" charset="0"/>
              </a:rPr>
              <a:t> vi </a:t>
            </a:r>
            <a:r>
              <a:rPr lang="en-US" sz="1600" dirty="0" err="1">
                <a:solidFill>
                  <a:schemeClr val="bg2">
                    <a:lumMod val="90000"/>
                  </a:schemeClr>
                </a:solidFill>
                <a:latin typeface="Times New Roman" panose="02020603050405020304" pitchFamily="18" charset="0"/>
                <a:cs typeface="Times New Roman" panose="02020603050405020304" pitchFamily="18" charset="0"/>
              </a:rPr>
              <a:t>Đề</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án</a:t>
            </a:r>
            <a:endParaRPr lang="en-US" sz="1600" dirty="0">
              <a:solidFill>
                <a:schemeClr val="bg2">
                  <a:lumMod val="90000"/>
                </a:schemeClr>
              </a:solidFill>
              <a:latin typeface="Times New Roman" panose="02020603050405020304" pitchFamily="18" charset="0"/>
              <a:cs typeface="Times New Roman" panose="02020603050405020304" pitchFamily="18" charset="0"/>
            </a:endParaRPr>
          </a:p>
        </p:txBody>
      </p:sp>
      <p:sp>
        <p:nvSpPr>
          <p:cNvPr id="9223" name="Rectangle 32"/>
          <p:cNvSpPr>
            <a:spLocks noChangeArrowheads="1"/>
          </p:cNvSpPr>
          <p:nvPr/>
        </p:nvSpPr>
        <p:spPr bwMode="auto">
          <a:xfrm>
            <a:off x="1868488" y="4020547"/>
            <a:ext cx="3846512" cy="1815882"/>
          </a:xfrm>
          <a:prstGeom prst="rect">
            <a:avLst/>
          </a:prstGeom>
          <a:noFill/>
          <a:ln w="9525">
            <a:noFill/>
            <a:miter lim="800000"/>
            <a:headEnd/>
            <a:tailEnd/>
          </a:ln>
        </p:spPr>
        <p:txBody>
          <a:bodyPr wrap="square">
            <a:spAutoFit/>
          </a:bodyPr>
          <a:lstStyle/>
          <a:p>
            <a:pPr algn="just"/>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Căn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cứ</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văn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bản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chỉ</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đạo</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hướng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dẫn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của</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Hội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đồng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phối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hợp</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PBGDPL TW;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chương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trình</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kế</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hoạch</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xây</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dựng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VBQPPL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của</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địa</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phương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và</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yêu</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cầu</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thực</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tiễn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Hội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đồng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phối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hợp</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PBGDPL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cấp</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tỉnh</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chỉ</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đạo</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theo</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dõi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việc</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thực</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hiện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truyền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thông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về</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dự</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thảo</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chính</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sách</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thuộc</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phạm</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vi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Đề</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án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tại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địa</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phương</a:t>
            </a:r>
            <a:endParaRPr lang="en-US" sz="1600"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235217" y="2560186"/>
            <a:ext cx="1303337" cy="323165"/>
          </a:xfrm>
          <a:prstGeom prst="rect">
            <a:avLst/>
          </a:prstGeom>
          <a:noFill/>
        </p:spPr>
        <p:txBody>
          <a:bodyPr wrap="square">
            <a:spAutoFit/>
          </a:bodyPr>
          <a:lstStyle/>
          <a:p>
            <a:pPr algn="ctr">
              <a:defRPr/>
            </a:pPr>
            <a:r>
              <a:rPr lang="en-US" sz="1500" b="1" dirty="0" err="1">
                <a:solidFill>
                  <a:schemeClr val="accent2">
                    <a:lumMod val="75000"/>
                  </a:schemeClr>
                </a:solidFill>
                <a:latin typeface="Times New Roman" panose="02020603050405020304" pitchFamily="18" charset="0"/>
                <a:cs typeface="Times New Roman" panose="02020603050405020304" pitchFamily="18" charset="0"/>
              </a:rPr>
              <a:t>Trung</a:t>
            </a:r>
            <a:r>
              <a:rPr lang="en-US" sz="1500" b="1" dirty="0">
                <a:solidFill>
                  <a:schemeClr val="accent2">
                    <a:lumMod val="75000"/>
                  </a:schemeClr>
                </a:solidFill>
                <a:latin typeface="Times New Roman" panose="02020603050405020304" pitchFamily="18" charset="0"/>
                <a:cs typeface="Times New Roman" panose="02020603050405020304" pitchFamily="18" charset="0"/>
              </a:rPr>
              <a:t> </a:t>
            </a:r>
            <a:r>
              <a:rPr lang="en-US" sz="1500" b="1" dirty="0" err="1">
                <a:solidFill>
                  <a:schemeClr val="accent2">
                    <a:lumMod val="75000"/>
                  </a:schemeClr>
                </a:solidFill>
                <a:latin typeface="Times New Roman" panose="02020603050405020304" pitchFamily="18" charset="0"/>
                <a:cs typeface="Times New Roman" panose="02020603050405020304" pitchFamily="18" charset="0"/>
              </a:rPr>
              <a:t>ương</a:t>
            </a:r>
            <a:endParaRPr lang="en-US" sz="15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89" name="TextBox 88"/>
          <p:cNvSpPr txBox="1"/>
          <p:nvPr/>
        </p:nvSpPr>
        <p:spPr>
          <a:xfrm>
            <a:off x="6346942" y="4684359"/>
            <a:ext cx="1112837" cy="584775"/>
          </a:xfrm>
          <a:prstGeom prst="rect">
            <a:avLst/>
          </a:prstGeom>
          <a:noFill/>
        </p:spPr>
        <p:txBody>
          <a:bodyPr>
            <a:spAutoFit/>
          </a:bodyPr>
          <a:lstStyle/>
          <a:p>
            <a:pPr algn="ctr">
              <a:defRPr/>
            </a:pPr>
            <a:r>
              <a:rPr lang="en-US" sz="1600" b="1" dirty="0" err="1">
                <a:solidFill>
                  <a:schemeClr val="accent1">
                    <a:lumMod val="75000"/>
                  </a:schemeClr>
                </a:solidFill>
                <a:latin typeface="Times New Roman" panose="02020603050405020304" pitchFamily="18" charset="0"/>
                <a:cs typeface="Times New Roman" panose="02020603050405020304" pitchFamily="18" charset="0"/>
              </a:rPr>
              <a:t>Địa</a:t>
            </a:r>
            <a:r>
              <a:rPr lang="en-US" sz="1600" b="1" dirty="0">
                <a:solidFill>
                  <a:schemeClr val="accent1">
                    <a:lumMod val="75000"/>
                  </a:schemeClr>
                </a:solidFill>
                <a:latin typeface="Times New Roman" panose="02020603050405020304" pitchFamily="18" charset="0"/>
                <a:cs typeface="Times New Roman" panose="02020603050405020304" pitchFamily="18" charset="0"/>
              </a:rPr>
              <a:t> </a:t>
            </a:r>
            <a:r>
              <a:rPr lang="en-US" sz="1600" b="1" dirty="0" err="1">
                <a:solidFill>
                  <a:schemeClr val="accent1">
                    <a:lumMod val="75000"/>
                  </a:schemeClr>
                </a:solidFill>
                <a:latin typeface="Times New Roman" panose="02020603050405020304" pitchFamily="18" charset="0"/>
                <a:cs typeface="Times New Roman" panose="02020603050405020304" pitchFamily="18" charset="0"/>
              </a:rPr>
              <a:t>phương</a:t>
            </a:r>
            <a:endParaRPr 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391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wipe(down)">
                                      <p:cBhvr>
                                        <p:cTn id="15"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47800" y="1089931"/>
            <a:ext cx="6096000" cy="3177269"/>
            <a:chOff x="1219200" y="1433286"/>
            <a:chExt cx="6853058" cy="4537621"/>
          </a:xfrm>
        </p:grpSpPr>
        <p:sp>
          <p:nvSpPr>
            <p:cNvPr id="28" name="Rounded Rectangle 27"/>
            <p:cNvSpPr/>
            <p:nvPr/>
          </p:nvSpPr>
          <p:spPr>
            <a:xfrm>
              <a:off x="1219200" y="2081906"/>
              <a:ext cx="6853058" cy="3694653"/>
            </a:xfrm>
            <a:prstGeom prst="roundRect">
              <a:avLst>
                <a:gd name="adj" fmla="val 6629"/>
              </a:avLst>
            </a:prstGeom>
            <a:solidFill>
              <a:schemeClr val="accent1"/>
            </a:solidFill>
            <a:ln w="25400" cap="flat" cmpd="sng" algn="ctr">
              <a:noFill/>
              <a:prstDash val="solid"/>
            </a:ln>
            <a:effectLst>
              <a:innerShdw blurRad="101600">
                <a:prstClr val="black"/>
              </a:innerShdw>
            </a:effectLst>
          </p:spPr>
          <p:txBody>
            <a:bodyPr anchor="ctr"/>
            <a:lstStyle/>
            <a:p>
              <a:pPr algn="ctr">
                <a:defRPr/>
              </a:pPr>
              <a:endParaRPr lang="en-US" kern="0">
                <a:solidFill>
                  <a:srgbClr val="000000">
                    <a:lumMod val="75000"/>
                    <a:lumOff val="25000"/>
                  </a:srgbClr>
                </a:solidFill>
                <a:cs typeface="Arial" charset="0"/>
              </a:endParaRPr>
            </a:p>
          </p:txBody>
        </p:sp>
        <p:sp>
          <p:nvSpPr>
            <p:cNvPr id="29" name="Rounded Rectangle 28"/>
            <p:cNvSpPr/>
            <p:nvPr/>
          </p:nvSpPr>
          <p:spPr>
            <a:xfrm>
              <a:off x="1395034" y="2245168"/>
              <a:ext cx="6501390" cy="3725739"/>
            </a:xfrm>
            <a:prstGeom prst="roundRect">
              <a:avLst>
                <a:gd name="adj" fmla="val 5426"/>
              </a:avLst>
            </a:prstGeom>
            <a:solidFill>
              <a:srgbClr val="FFFFFF">
                <a:lumMod val="95000"/>
              </a:srgbClr>
            </a:solidFill>
            <a:ln w="25400" cap="flat" cmpd="sng" algn="ctr">
              <a:noFill/>
              <a:prstDash val="solid"/>
            </a:ln>
            <a:effectLst>
              <a:innerShdw blurRad="101600">
                <a:prstClr val="black"/>
              </a:innerShdw>
            </a:effectLst>
          </p:spPr>
          <p:txBody>
            <a:bodyPr anchor="ctr"/>
            <a:lstStyle/>
            <a:p>
              <a:pPr algn="ctr">
                <a:defRPr/>
              </a:pPr>
              <a:endParaRPr lang="en-US" kern="0">
                <a:solidFill>
                  <a:srgbClr val="000000">
                    <a:lumMod val="75000"/>
                    <a:lumOff val="25000"/>
                  </a:srgbClr>
                </a:solidFill>
                <a:cs typeface="Arial" charset="0"/>
              </a:endParaRPr>
            </a:p>
          </p:txBody>
        </p:sp>
        <p:grpSp>
          <p:nvGrpSpPr>
            <p:cNvPr id="30" name="Group 7177"/>
            <p:cNvGrpSpPr>
              <a:grpSpLocks/>
            </p:cNvGrpSpPr>
            <p:nvPr/>
          </p:nvGrpSpPr>
          <p:grpSpPr bwMode="auto">
            <a:xfrm>
              <a:off x="2892533" y="1433286"/>
              <a:ext cx="3717799" cy="1092200"/>
              <a:chOff x="3371850" y="1509486"/>
              <a:chExt cx="2480086" cy="730346"/>
            </a:xfrm>
          </p:grpSpPr>
          <p:sp>
            <p:nvSpPr>
              <p:cNvPr id="34" name="Oval 33"/>
              <p:cNvSpPr/>
              <p:nvPr/>
            </p:nvSpPr>
            <p:spPr>
              <a:xfrm>
                <a:off x="5749028" y="2136676"/>
                <a:ext cx="102908" cy="103156"/>
              </a:xfrm>
              <a:prstGeom prst="ellipse">
                <a:avLst/>
              </a:prstGeom>
              <a:solidFill>
                <a:schemeClr val="accent1">
                  <a:lumMod val="50000"/>
                </a:schemeClr>
              </a:solidFill>
              <a:ln w="25400" cap="flat" cmpd="sng" algn="ctr">
                <a:noFill/>
                <a:prstDash val="solid"/>
              </a:ln>
              <a:effectLst/>
            </p:spPr>
            <p:txBody>
              <a:bodyPr anchor="ctr"/>
              <a:lstStyle/>
              <a:p>
                <a:pPr algn="ctr">
                  <a:defRPr/>
                </a:pPr>
                <a:endParaRPr lang="en-US" kern="0">
                  <a:solidFill>
                    <a:srgbClr val="000000">
                      <a:lumMod val="75000"/>
                      <a:lumOff val="25000"/>
                    </a:srgbClr>
                  </a:solidFill>
                  <a:cs typeface="Arial" charset="0"/>
                </a:endParaRPr>
              </a:p>
            </p:txBody>
          </p:sp>
          <p:sp>
            <p:nvSpPr>
              <p:cNvPr id="35" name="Oval 34"/>
              <p:cNvSpPr/>
              <p:nvPr/>
            </p:nvSpPr>
            <p:spPr>
              <a:xfrm>
                <a:off x="3371850" y="2136676"/>
                <a:ext cx="102908" cy="103156"/>
              </a:xfrm>
              <a:prstGeom prst="ellipse">
                <a:avLst/>
              </a:prstGeom>
              <a:solidFill>
                <a:schemeClr val="accent1">
                  <a:lumMod val="50000"/>
                </a:schemeClr>
              </a:solidFill>
              <a:ln w="25400" cap="flat" cmpd="sng" algn="ctr">
                <a:noFill/>
                <a:prstDash val="solid"/>
              </a:ln>
              <a:effectLst/>
            </p:spPr>
            <p:txBody>
              <a:bodyPr anchor="ctr"/>
              <a:lstStyle/>
              <a:p>
                <a:pPr algn="ctr">
                  <a:defRPr/>
                </a:pPr>
                <a:endParaRPr lang="en-US" kern="0">
                  <a:solidFill>
                    <a:srgbClr val="000000">
                      <a:lumMod val="75000"/>
                      <a:lumOff val="25000"/>
                    </a:srgbClr>
                  </a:solidFill>
                  <a:cs typeface="Arial" charset="0"/>
                </a:endParaRPr>
              </a:p>
            </p:txBody>
          </p:sp>
          <p:sp>
            <p:nvSpPr>
              <p:cNvPr id="36" name="Oval 35"/>
              <p:cNvSpPr/>
              <p:nvPr/>
            </p:nvSpPr>
            <p:spPr>
              <a:xfrm>
                <a:off x="4466997" y="1509486"/>
                <a:ext cx="276225" cy="276225"/>
              </a:xfrm>
              <a:prstGeom prst="ellipse">
                <a:avLst/>
              </a:prstGeom>
              <a:gradFill flip="none" rotWithShape="1">
                <a:gsLst>
                  <a:gs pos="0">
                    <a:srgbClr val="FFFFFF">
                      <a:lumMod val="95000"/>
                      <a:shade val="30000"/>
                      <a:satMod val="115000"/>
                    </a:srgbClr>
                  </a:gs>
                  <a:gs pos="50000">
                    <a:srgbClr val="FFFFFF">
                      <a:lumMod val="95000"/>
                      <a:shade val="67500"/>
                      <a:satMod val="115000"/>
                    </a:srgbClr>
                  </a:gs>
                  <a:gs pos="100000">
                    <a:srgbClr val="FFFFFF">
                      <a:lumMod val="95000"/>
                      <a:shade val="100000"/>
                      <a:satMod val="115000"/>
                    </a:srgbClr>
                  </a:gs>
                </a:gsLst>
                <a:lin ang="16200000" scaled="1"/>
                <a:tileRect/>
              </a:gradFill>
              <a:ln w="25400" cap="flat" cmpd="sng" algn="ctr">
                <a:noFill/>
                <a:prstDash val="solid"/>
              </a:ln>
              <a:effectLst>
                <a:glow rad="25400">
                  <a:srgbClr val="DADADA">
                    <a:lumMod val="50000"/>
                    <a:alpha val="64000"/>
                  </a:srgbClr>
                </a:glow>
              </a:effectLst>
            </p:spPr>
            <p:txBody>
              <a:bodyPr anchor="ctr"/>
              <a:lstStyle/>
              <a:p>
                <a:pPr algn="ctr">
                  <a:defRPr/>
                </a:pPr>
                <a:endParaRPr lang="en-US" kern="0">
                  <a:solidFill>
                    <a:srgbClr val="000000">
                      <a:lumMod val="75000"/>
                      <a:lumOff val="25000"/>
                    </a:srgbClr>
                  </a:solidFill>
                  <a:cs typeface="Arial" charset="0"/>
                </a:endParaRPr>
              </a:p>
            </p:txBody>
          </p:sp>
          <p:cxnSp>
            <p:nvCxnSpPr>
              <p:cNvPr id="37" name="Straight Connector 36"/>
              <p:cNvCxnSpPr>
                <a:cxnSpLocks noChangeShapeType="1"/>
              </p:cNvCxnSpPr>
              <p:nvPr/>
            </p:nvCxnSpPr>
            <p:spPr bwMode="auto">
              <a:xfrm>
                <a:off x="4605102" y="1611489"/>
                <a:ext cx="1195222" cy="561701"/>
              </a:xfrm>
              <a:prstGeom prst="line">
                <a:avLst/>
              </a:prstGeom>
              <a:noFill/>
              <a:ln w="28575" algn="ctr">
                <a:solidFill>
                  <a:schemeClr val="accent1">
                    <a:lumMod val="75000"/>
                  </a:schemeClr>
                </a:solidFill>
                <a:round/>
                <a:headEnd/>
                <a:tailEnd/>
              </a:ln>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flipH="1">
                <a:off x="3413955" y="1611489"/>
                <a:ext cx="1196580" cy="561701"/>
              </a:xfrm>
              <a:prstGeom prst="line">
                <a:avLst/>
              </a:prstGeom>
              <a:noFill/>
              <a:ln w="28575" algn="ctr">
                <a:solidFill>
                  <a:schemeClr val="accent1">
                    <a:lumMod val="75000"/>
                  </a:schemeClr>
                </a:solidFill>
                <a:round/>
                <a:headEnd/>
                <a:tailEnd/>
              </a:ln>
              <a:extLst>
                <a:ext uri="{909E8E84-426E-40DD-AFC4-6F175D3DCCD1}">
                  <a14:hiddenFill xmlns:a14="http://schemas.microsoft.com/office/drawing/2010/main">
                    <a:noFill/>
                  </a14:hiddenFill>
                </a:ext>
              </a:extLst>
            </p:spPr>
          </p:cxnSp>
          <p:sp>
            <p:nvSpPr>
              <p:cNvPr id="39" name="Oval 38"/>
              <p:cNvSpPr/>
              <p:nvPr/>
            </p:nvSpPr>
            <p:spPr>
              <a:xfrm>
                <a:off x="4551283" y="1585985"/>
                <a:ext cx="107651" cy="107651"/>
              </a:xfrm>
              <a:prstGeom prst="ellipse">
                <a:avLst/>
              </a:prstGeom>
              <a:solidFill>
                <a:srgbClr val="FFFFFF">
                  <a:lumMod val="85000"/>
                  <a:alpha val="85000"/>
                </a:srgbClr>
              </a:solidFill>
              <a:ln w="9525" cap="flat" cmpd="sng" algn="ctr">
                <a:solidFill>
                  <a:srgbClr val="DADADA">
                    <a:lumMod val="25000"/>
                    <a:alpha val="64000"/>
                  </a:srgbClr>
                </a:solidFill>
                <a:prstDash val="solid"/>
              </a:ln>
              <a:effectLst/>
              <a:scene3d>
                <a:camera prst="orthographicFront"/>
                <a:lightRig rig="threePt" dir="t"/>
              </a:scene3d>
              <a:sp3d>
                <a:bevelT w="114300" prst="hardEdge"/>
              </a:sp3d>
            </p:spPr>
            <p:txBody>
              <a:bodyPr anchor="ctr"/>
              <a:lstStyle/>
              <a:p>
                <a:pPr algn="ctr">
                  <a:defRPr/>
                </a:pPr>
                <a:endParaRPr lang="en-US" kern="0">
                  <a:solidFill>
                    <a:srgbClr val="000000">
                      <a:lumMod val="75000"/>
                      <a:lumOff val="25000"/>
                    </a:srgbClr>
                  </a:solidFill>
                  <a:cs typeface="Arial" charset="0"/>
                </a:endParaRPr>
              </a:p>
            </p:txBody>
          </p:sp>
        </p:grpSp>
        <p:grpSp>
          <p:nvGrpSpPr>
            <p:cNvPr id="31" name="Group 30"/>
            <p:cNvGrpSpPr>
              <a:grpSpLocks/>
            </p:cNvGrpSpPr>
            <p:nvPr/>
          </p:nvGrpSpPr>
          <p:grpSpPr bwMode="auto">
            <a:xfrm>
              <a:off x="1423458" y="2642113"/>
              <a:ext cx="6485683" cy="3064341"/>
              <a:chOff x="905025" y="918386"/>
              <a:chExt cx="7451425" cy="3519640"/>
            </a:xfrm>
          </p:grpSpPr>
          <p:pic>
            <p:nvPicPr>
              <p:cNvPr id="32" name="Picture 345" descr="shadow_1_m"/>
              <p:cNvPicPr>
                <a:picLocks noChangeAspect="1" noChangeArrowheads="1"/>
              </p:cNvPicPr>
              <p:nvPr/>
            </p:nvPicPr>
            <p:blipFill>
              <a:blip r:embed="rId3">
                <a:extLst>
                  <a:ext uri="{28A0092B-C50C-407E-A947-70E740481C1C}">
                    <a14:useLocalDpi xmlns:a14="http://schemas.microsoft.com/office/drawing/2010/main" val="0"/>
                  </a:ext>
                </a:extLst>
              </a:blip>
              <a:srcRect t="61411"/>
              <a:stretch>
                <a:fillRect/>
              </a:stretch>
            </p:blipFill>
            <p:spPr bwMode="gray">
              <a:xfrm>
                <a:off x="905025" y="4332913"/>
                <a:ext cx="7451425" cy="1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32"/>
              <p:cNvSpPr/>
              <p:nvPr/>
            </p:nvSpPr>
            <p:spPr>
              <a:xfrm>
                <a:off x="1162190" y="918386"/>
                <a:ext cx="6897410" cy="2455208"/>
              </a:xfrm>
              <a:prstGeom prst="roundRect">
                <a:avLst>
                  <a:gd name="adj" fmla="val 6758"/>
                </a:avLst>
              </a:prstGeom>
              <a:solidFill>
                <a:srgbClr val="FFFFFF"/>
              </a:solidFill>
              <a:ln w="25400" cap="flat" cmpd="sng" algn="ctr">
                <a:noFill/>
                <a:prstDash val="solid"/>
              </a:ln>
              <a:effectLst>
                <a:outerShdw blurRad="63500" sx="102000" sy="102000" algn="ctr" rotWithShape="0">
                  <a:prstClr val="black">
                    <a:alpha val="7000"/>
                  </a:prstClr>
                </a:outerShdw>
              </a:effectLst>
            </p:spPr>
            <p:txBody>
              <a:bodyPr anchor="ctr"/>
              <a:lstStyle/>
              <a:p>
                <a:pPr algn="ctr">
                  <a:defRPr/>
                </a:pPr>
                <a:endParaRPr lang="en-US" kern="0">
                  <a:solidFill>
                    <a:srgbClr val="000000">
                      <a:lumMod val="75000"/>
                      <a:lumOff val="25000"/>
                    </a:srgbClr>
                  </a:solidFill>
                  <a:cs typeface="Arial" charset="0"/>
                </a:endParaRPr>
              </a:p>
            </p:txBody>
          </p:sp>
        </p:grpSp>
      </p:grpSp>
      <p:sp>
        <p:nvSpPr>
          <p:cNvPr id="40" name="Text Placeholder 2"/>
          <p:cNvSpPr txBox="1">
            <a:spLocks/>
          </p:cNvSpPr>
          <p:nvPr/>
        </p:nvSpPr>
        <p:spPr>
          <a:xfrm>
            <a:off x="6927783" y="6426060"/>
            <a:ext cx="1531034" cy="211549"/>
          </a:xfrm>
          <a:prstGeom prst="rect">
            <a:avLst/>
          </a:prstGeom>
        </p:spPr>
        <p:txBody>
          <a:bodyPr vert="horz" lIns="91440" tIns="45720" rIns="91440" bIns="45720" rtlCol="0" anchor="ctr">
            <a:normAutofit fontScale="775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p:txBody>
      </p:sp>
      <p:sp>
        <p:nvSpPr>
          <p:cNvPr id="41" name="Rectangle 40"/>
          <p:cNvSpPr/>
          <p:nvPr/>
        </p:nvSpPr>
        <p:spPr>
          <a:xfrm>
            <a:off x="2133600" y="2209800"/>
            <a:ext cx="4666498" cy="1384995"/>
          </a:xfrm>
          <a:prstGeom prst="rect">
            <a:avLst/>
          </a:prstGeom>
        </p:spPr>
        <p:txBody>
          <a:bodyPr wrap="square">
            <a:spAutoFit/>
          </a:bodyPr>
          <a:lstStyle/>
          <a:p>
            <a:pPr marL="285750" indent="-285750" algn="just">
              <a:buFont typeface="Arial" charset="0"/>
              <a:buChar char="•"/>
            </a:pPr>
            <a:r>
              <a:rPr lang="en-US" sz="1400" spc="20" dirty="0" err="1">
                <a:latin typeface="Times New Roman" panose="02020603050405020304" pitchFamily="18" charset="0"/>
                <a:cs typeface="Times New Roman" panose="02020603050405020304" pitchFamily="18" charset="0"/>
              </a:rPr>
              <a:t>Ngày</a:t>
            </a:r>
            <a:r>
              <a:rPr lang="en-US" sz="1400" spc="20" dirty="0">
                <a:latin typeface="Times New Roman" panose="02020603050405020304" pitchFamily="18" charset="0"/>
                <a:cs typeface="Times New Roman" panose="02020603050405020304" pitchFamily="18" charset="0"/>
              </a:rPr>
              <a:t> 30/3/2022, </a:t>
            </a:r>
            <a:r>
              <a:rPr lang="en-US" sz="1400" spc="20" dirty="0" err="1">
                <a:latin typeface="Times New Roman" panose="02020603050405020304" pitchFamily="18" charset="0"/>
                <a:cs typeface="Times New Roman" panose="02020603050405020304" pitchFamily="18" charset="0"/>
              </a:rPr>
              <a:t>Thủ</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tướng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Chính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phủ</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đã</a:t>
            </a:r>
            <a:r>
              <a:rPr lang="en-US" sz="1400" spc="20" dirty="0">
                <a:latin typeface="Times New Roman" panose="02020603050405020304" pitchFamily="18" charset="0"/>
                <a:cs typeface="Times New Roman" panose="02020603050405020304" pitchFamily="18" charset="0"/>
              </a:rPr>
              <a:t> ban </a:t>
            </a:r>
            <a:r>
              <a:rPr lang="en-US" sz="1400" spc="20" dirty="0" err="1">
                <a:latin typeface="Times New Roman" panose="02020603050405020304" pitchFamily="18" charset="0"/>
                <a:cs typeface="Times New Roman" panose="02020603050405020304" pitchFamily="18" charset="0"/>
              </a:rPr>
              <a:t>hành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Quyết</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định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số</a:t>
            </a:r>
            <a:r>
              <a:rPr lang="en-US" sz="1400" spc="20" dirty="0">
                <a:latin typeface="Times New Roman" panose="02020603050405020304" pitchFamily="18" charset="0"/>
                <a:cs typeface="Times New Roman" panose="02020603050405020304" pitchFamily="18" charset="0"/>
              </a:rPr>
              <a:t> 407/QĐ-</a:t>
            </a:r>
            <a:r>
              <a:rPr lang="en-US" sz="1400" spc="20" dirty="0" err="1">
                <a:latin typeface="Times New Roman" panose="02020603050405020304" pitchFamily="18" charset="0"/>
                <a:cs typeface="Times New Roman" panose="02020603050405020304" pitchFamily="18" charset="0"/>
              </a:rPr>
              <a:t>TTg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phê</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duyệt</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Đề</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án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Tổ</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chức</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truyền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thông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chính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sách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có</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tác</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động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lớn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đến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xã</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hội</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trong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quá</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trình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xây</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dựng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văn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bản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quy</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phạm</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pháp</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luật</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giai</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đoạn</a:t>
            </a:r>
            <a:r>
              <a:rPr lang="en-US" sz="1400" spc="20" dirty="0">
                <a:latin typeface="Times New Roman" panose="02020603050405020304" pitchFamily="18" charset="0"/>
                <a:cs typeface="Times New Roman" panose="02020603050405020304" pitchFamily="18" charset="0"/>
              </a:rPr>
              <a:t> 2022 – 2027”</a:t>
            </a:r>
          </a:p>
          <a:p>
            <a:pPr algn="just"/>
            <a:endParaRPr lang="en-US" sz="1400" spc="20" dirty="0">
              <a:latin typeface="Times New Roman" panose="02020603050405020304" pitchFamily="18" charset="0"/>
              <a:cs typeface="Times New Roman" panose="02020603050405020304" pitchFamily="18" charset="0"/>
            </a:endParaRPr>
          </a:p>
        </p:txBody>
      </p:sp>
      <p:sp>
        <p:nvSpPr>
          <p:cNvPr id="42" name="Text Placeholder 2"/>
          <p:cNvSpPr txBox="1">
            <a:spLocks/>
          </p:cNvSpPr>
          <p:nvPr/>
        </p:nvSpPr>
        <p:spPr>
          <a:xfrm>
            <a:off x="1291884" y="6426060"/>
            <a:ext cx="4577422" cy="211549"/>
          </a:xfrm>
          <a:prstGeom prst="rect">
            <a:avLst/>
          </a:prstGeom>
        </p:spPr>
        <p:txBody>
          <a:bodyPr vert="horz" lIns="91440" tIns="45720" rIns="91440" bIns="45720" rtlCol="0" anchor="b">
            <a:normAutofit fontScale="92500" lnSpcReduction="20000"/>
          </a:bodyPr>
          <a:lstStyle>
            <a:lvl1pPr marL="0" indent="0" algn="r" defTabSz="914400" rtl="0" eaLnBrk="1" latinLnBrk="0" hangingPunct="1">
              <a:lnSpc>
                <a:spcPct val="90000"/>
              </a:lnSpc>
              <a:spcBef>
                <a:spcPts val="1000"/>
              </a:spcBef>
              <a:buFont typeface="Arial" panose="020B0604020202020204" pitchFamily="34" charset="0"/>
              <a:buNone/>
              <a:defRPr sz="1100" kern="1200" baseline="0">
                <a:solidFill>
                  <a:srgbClr val="9B9B9B"/>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i="1"/>
          </a:p>
        </p:txBody>
      </p:sp>
      <p:sp>
        <p:nvSpPr>
          <p:cNvPr id="18" name="TextBox 2"/>
          <p:cNvSpPr txBox="1"/>
          <p:nvPr/>
        </p:nvSpPr>
        <p:spPr>
          <a:xfrm>
            <a:off x="1885246" y="395956"/>
            <a:ext cx="5373523" cy="480131"/>
          </a:xfrm>
          <a:prstGeom prst="rect">
            <a:avLst/>
          </a:prstGeom>
          <a:noFill/>
        </p:spPr>
        <p:txBody>
          <a:bodyPr wrap="none" rtlCol="0" anchor="ctr">
            <a:spAutoFit/>
          </a:bodyPr>
          <a:lstStyle/>
          <a:p>
            <a:pPr algn="ctr">
              <a:lnSpc>
                <a:spcPct val="90000"/>
              </a:lnSpc>
              <a:spcBef>
                <a:spcPct val="0"/>
              </a:spcBef>
            </a:pPr>
            <a:r>
              <a:rPr lang="en-US" sz="2800" b="1" dirty="0">
                <a:solidFill>
                  <a:srgbClr val="5C5C5C"/>
                </a:solidFill>
                <a:latin typeface="Times New Roman" panose="02020603050405020304" pitchFamily="18" charset="0"/>
                <a:ea typeface="Segoe UI bold" panose="020B0802040204020203" pitchFamily="34" charset="0"/>
                <a:cs typeface="Times New Roman" panose="02020603050405020304" pitchFamily="18" charset="0"/>
              </a:rPr>
              <a:t>QUYẾT ĐỊNH SỐ 407/QĐ-TTG  </a:t>
            </a:r>
          </a:p>
        </p:txBody>
      </p:sp>
    </p:spTree>
    <p:extLst>
      <p:ext uri="{BB962C8B-B14F-4D97-AF65-F5344CB8AC3E}">
        <p14:creationId xmlns:p14="http://schemas.microsoft.com/office/powerpoint/2010/main" val="214746581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0" y="533400"/>
            <a:ext cx="5029200" cy="5715000"/>
          </a:xfrm>
        </p:spPr>
        <p:txBody>
          <a:bodyPr>
            <a:normAutofit/>
          </a:bodyPr>
          <a:lstStyle/>
          <a:p>
            <a:pPr marL="109728" indent="0" algn="ctr">
              <a:buNone/>
            </a:pPr>
            <a:r>
              <a:rPr lang="en-US" sz="2000" b="1" dirty="0">
                <a:latin typeface="Times New Roman" panose="02020603050405020304" pitchFamily="18" charset="0"/>
                <a:cs typeface="Times New Roman" panose="02020603050405020304" pitchFamily="18" charset="0"/>
              </a:rPr>
              <a:t>3.5. </a:t>
            </a:r>
            <a:r>
              <a:rPr lang="en-US" sz="2000" b="1" dirty="0" err="1">
                <a:latin typeface="Times New Roman" panose="02020603050405020304" pitchFamily="18" charset="0"/>
                <a:cs typeface="Times New Roman" panose="02020603050405020304" pitchFamily="18" charset="0"/>
              </a:rPr>
              <a:t>Xây</a:t>
            </a:r>
            <a:r>
              <a:rPr lang="en-US" sz="2000" b="1" dirty="0">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dựng</a:t>
            </a:r>
            <a:r>
              <a:rPr lang="en-US" sz="2000" b="1">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nội </a:t>
            </a:r>
            <a:r>
              <a:rPr lang="en-US" sz="2000" b="1" dirty="0">
                <a:latin typeface="Times New Roman" panose="02020603050405020304" pitchFamily="18" charset="0"/>
                <a:cs typeface="Times New Roman" panose="02020603050405020304" pitchFamily="18" charset="0"/>
              </a:rPr>
              <a:t>dung </a:t>
            </a:r>
            <a:r>
              <a:rPr lang="en-US" sz="2000" b="1" dirty="0" err="1">
                <a:latin typeface="Times New Roman" panose="02020603050405020304" pitchFamily="18" charset="0"/>
                <a:cs typeface="Times New Roman" panose="02020603050405020304" pitchFamily="18" charset="0"/>
              </a:rPr>
              <a:t>truyền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thảo</a:t>
            </a:r>
            <a:r>
              <a:rPr lang="en-US" sz="2000" b="1" dirty="0">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chính</a:t>
            </a:r>
            <a:r>
              <a:rPr lang="en-US" sz="2000" b="1">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sách</a:t>
            </a:r>
            <a:endParaRPr lang="en-US" sz="1800" b="1" dirty="0">
              <a:latin typeface="Times New Roman" panose="02020603050405020304" pitchFamily="18" charset="0"/>
              <a:cs typeface="Times New Roman" panose="02020603050405020304" pitchFamily="18" charset="0"/>
            </a:endParaRPr>
          </a:p>
          <a:p>
            <a:pPr algn="just"/>
            <a:r>
              <a:rPr lang="en-US" sz="1700" dirty="0" err="1">
                <a:latin typeface="Times New Roman" panose="02020603050405020304" pitchFamily="18" charset="0"/>
                <a:cs typeface="Times New Roman" panose="02020603050405020304" pitchFamily="18" charset="0"/>
              </a:rPr>
              <a:t>Để</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hoạt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động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truyền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dự</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thảo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chính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sách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hiệu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cơ</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chủ</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trì</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soạn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thảo</a:t>
            </a:r>
            <a:r>
              <a:rPr lang="en-US" sz="1700" dirty="0">
                <a:latin typeface="Times New Roman" panose="02020603050405020304" pitchFamily="18" charset="0"/>
                <a:cs typeface="Times New Roman" panose="02020603050405020304" pitchFamily="18" charset="0"/>
              </a:rPr>
              <a:t> VBQPPL </a:t>
            </a:r>
            <a:r>
              <a:rPr lang="en-US" sz="1700" dirty="0" err="1">
                <a:latin typeface="Times New Roman" panose="02020603050405020304" pitchFamily="18" charset="0"/>
                <a:cs typeface="Times New Roman" panose="02020603050405020304" pitchFamily="18" charset="0"/>
              </a:rPr>
              <a:t>xây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dựng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tài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liệu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nội</a:t>
            </a:r>
            <a:r>
              <a:rPr lang="en-US" sz="1700" dirty="0">
                <a:latin typeface="Times New Roman" panose="02020603050405020304" pitchFamily="18" charset="0"/>
                <a:cs typeface="Times New Roman" panose="02020603050405020304" pitchFamily="18" charset="0"/>
              </a:rPr>
              <a:t> dung </a:t>
            </a:r>
            <a:r>
              <a:rPr lang="en-US" sz="1700" dirty="0" err="1">
                <a:latin typeface="Times New Roman" panose="02020603050405020304" pitchFamily="18" charset="0"/>
                <a:cs typeface="Times New Roman" panose="02020603050405020304" pitchFamily="18" charset="0"/>
              </a:rPr>
              <a:t>truyền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dự</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thảo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chính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sách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bảo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đảm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đầy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đủ</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ngắn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gọn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dễ</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hiểu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hình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thức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phong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phú</a:t>
            </a:r>
            <a:r>
              <a:rPr lang="en-US" sz="1700" dirty="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sinh</a:t>
            </a:r>
            <a:r>
              <a:rPr lang="en-US" sz="1700">
                <a:latin typeface="Times New Roman" panose="02020603050405020304" pitchFamily="18" charset="0"/>
                <a:cs typeface="Times New Roman" panose="02020603050405020304" pitchFamily="18" charset="0"/>
              </a:rPr>
              <a:t> </a:t>
            </a:r>
            <a:r>
              <a:rPr lang="en-US" sz="1700" smtClean="0">
                <a:latin typeface="Times New Roman" panose="02020603050405020304" pitchFamily="18" charset="0"/>
                <a:cs typeface="Times New Roman" panose="02020603050405020304" pitchFamily="18" charset="0"/>
              </a:rPr>
              <a:t>động, chú ý sử dụng hình ảnh. </a:t>
            </a:r>
            <a:endParaRPr lang="en-US" sz="1700" dirty="0">
              <a:latin typeface="Times New Roman" panose="02020603050405020304" pitchFamily="18" charset="0"/>
              <a:cs typeface="Times New Roman" panose="02020603050405020304" pitchFamily="18" charset="0"/>
            </a:endParaRPr>
          </a:p>
          <a:p>
            <a:pPr marL="109728" indent="0" algn="just">
              <a:buNone/>
            </a:pPr>
            <a:endParaRPr lang="en-US" sz="1700" smtClean="0">
              <a:latin typeface="Times New Roman" panose="02020603050405020304" pitchFamily="18" charset="0"/>
              <a:cs typeface="Times New Roman" panose="02020603050405020304" pitchFamily="18" charset="0"/>
            </a:endParaRPr>
          </a:p>
          <a:p>
            <a:pPr marL="109728" indent="0" algn="just">
              <a:buNone/>
            </a:pPr>
            <a:endParaRPr lang="en-US" sz="1700" dirty="0">
              <a:latin typeface="Times New Roman" panose="02020603050405020304" pitchFamily="18" charset="0"/>
              <a:cs typeface="Times New Roman" panose="02020603050405020304" pitchFamily="18" charset="0"/>
            </a:endParaRPr>
          </a:p>
        </p:txBody>
      </p:sp>
      <p:pic>
        <p:nvPicPr>
          <p:cNvPr id="8" name="Picture 7" descr="C:\Users\Administrator\Pictures\tlt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1151466"/>
            <a:ext cx="3057525" cy="1600200"/>
          </a:xfrm>
          <a:prstGeom prst="rect">
            <a:avLst/>
          </a:prstGeom>
          <a:noFill/>
          <a:ln>
            <a:noFill/>
          </a:ln>
        </p:spPr>
      </p:pic>
      <p:pic>
        <p:nvPicPr>
          <p:cNvPr id="9" name="Picture 8" descr="C:\Users\Administrator\Pictures\z3597906379394_43f67bc5a5d36e247449aad21af7707d.jpg"/>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34733"/>
            <a:ext cx="3057525" cy="1933575"/>
          </a:xfrm>
          <a:prstGeom prst="rect">
            <a:avLst/>
          </a:prstGeom>
          <a:noFill/>
          <a:ln>
            <a:noFill/>
          </a:ln>
        </p:spPr>
      </p:pic>
      <p:pic>
        <p:nvPicPr>
          <p:cNvPr id="6" name="Picture 4" descr="D:\Phổ biến, giáo dục pháp luật\Nghiep vu PBGDPL\Tài liệu tập huấn trực tiếp cho Hậu Giang\TuoiHu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90800"/>
            <a:ext cx="4810124"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751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sz="quarter" idx="4"/>
          </p:nvPr>
        </p:nvSpPr>
        <p:spPr/>
        <p:txBody>
          <a:bodyPr>
            <a:normAutofit fontScale="70000" lnSpcReduction="20000"/>
          </a:bodyPr>
          <a:lstStyle/>
          <a:p>
            <a:pPr algn="just"/>
            <a:r>
              <a:rPr lang="en-US">
                <a:latin typeface="Times New Roman" panose="02020603050405020304" pitchFamily="18" charset="0"/>
                <a:cs typeface="Times New Roman" panose="02020603050405020304" pitchFamily="18" charset="0"/>
              </a:rPr>
              <a:t>Nội dung truyền thông dự thảo chính sách gồm các vấn đề chủ yếu là: </a:t>
            </a:r>
            <a:endParaRPr lang="en-US" smtClean="0">
              <a:latin typeface="Times New Roman" panose="02020603050405020304" pitchFamily="18" charset="0"/>
              <a:cs typeface="Times New Roman" panose="02020603050405020304" pitchFamily="18" charset="0"/>
            </a:endParaRPr>
          </a:p>
          <a:p>
            <a:pPr algn="just"/>
            <a:r>
              <a:rPr lang="en-US" smtClean="0">
                <a:latin typeface="Times New Roman" panose="02020603050405020304" pitchFamily="18" charset="0"/>
                <a:cs typeface="Times New Roman" panose="02020603050405020304" pitchFamily="18" charset="0"/>
              </a:rPr>
              <a:t>(i) Sự </a:t>
            </a:r>
            <a:r>
              <a:rPr lang="en-US">
                <a:latin typeface="Times New Roman" panose="02020603050405020304" pitchFamily="18" charset="0"/>
                <a:cs typeface="Times New Roman" panose="02020603050405020304" pitchFamily="18" charset="0"/>
              </a:rPr>
              <a:t>cần thiết ban hành chính sách; </a:t>
            </a:r>
            <a:r>
              <a:rPr lang="en-US" smtClean="0">
                <a:latin typeface="Times New Roman" panose="02020603050405020304" pitchFamily="18" charset="0"/>
                <a:cs typeface="Times New Roman" panose="02020603050405020304" pitchFamily="18" charset="0"/>
              </a:rPr>
              <a:t>mục </a:t>
            </a:r>
            <a:r>
              <a:rPr lang="en-US">
                <a:latin typeface="Times New Roman" panose="02020603050405020304" pitchFamily="18" charset="0"/>
                <a:cs typeface="Times New Roman" panose="02020603050405020304" pitchFamily="18" charset="0"/>
              </a:rPr>
              <a:t>đích, quan điểm xây dựng chính sách; </a:t>
            </a:r>
            <a:r>
              <a:rPr lang="en-US" smtClean="0">
                <a:latin typeface="Times New Roman" panose="02020603050405020304" pitchFamily="18" charset="0"/>
                <a:cs typeface="Times New Roman" panose="02020603050405020304" pitchFamily="18" charset="0"/>
              </a:rPr>
              <a:t>phạm </a:t>
            </a:r>
            <a:r>
              <a:rPr lang="en-US">
                <a:latin typeface="Times New Roman" panose="02020603050405020304" pitchFamily="18" charset="0"/>
                <a:cs typeface="Times New Roman" panose="02020603050405020304" pitchFamily="18" charset="0"/>
              </a:rPr>
              <a:t>vi điều chỉnh, đối tượng áp dụng của chính sách; </a:t>
            </a:r>
            <a:endParaRPr lang="en-US" smtClean="0">
              <a:latin typeface="Times New Roman" panose="02020603050405020304" pitchFamily="18" charset="0"/>
              <a:cs typeface="Times New Roman" panose="02020603050405020304" pitchFamily="18" charset="0"/>
            </a:endParaRPr>
          </a:p>
          <a:p>
            <a:pPr algn="just"/>
            <a:r>
              <a:rPr lang="en-US" smtClean="0">
                <a:latin typeface="Times New Roman" panose="02020603050405020304" pitchFamily="18" charset="0"/>
                <a:cs typeface="Times New Roman" panose="02020603050405020304" pitchFamily="18" charset="0"/>
              </a:rPr>
              <a:t>(ii) Nội </a:t>
            </a:r>
            <a:r>
              <a:rPr lang="en-US">
                <a:latin typeface="Times New Roman" panose="02020603050405020304" pitchFamily="18" charset="0"/>
                <a:cs typeface="Times New Roman" panose="02020603050405020304" pitchFamily="18" charset="0"/>
              </a:rPr>
              <a:t>dung cơ bản của chính sách; </a:t>
            </a:r>
            <a:endParaRPr lang="en-US" smtClean="0">
              <a:latin typeface="Times New Roman" panose="02020603050405020304" pitchFamily="18" charset="0"/>
              <a:cs typeface="Times New Roman" panose="02020603050405020304" pitchFamily="18" charset="0"/>
            </a:endParaRPr>
          </a:p>
          <a:p>
            <a:pPr algn="just"/>
            <a:r>
              <a:rPr lang="en-US" smtClean="0">
                <a:latin typeface="Times New Roman" panose="02020603050405020304" pitchFamily="18" charset="0"/>
                <a:cs typeface="Times New Roman" panose="02020603050405020304" pitchFamily="18" charset="0"/>
              </a:rPr>
              <a:t>(iii) Nội </a:t>
            </a:r>
            <a:r>
              <a:rPr lang="en-US">
                <a:latin typeface="Times New Roman" panose="02020603050405020304" pitchFamily="18" charset="0"/>
                <a:cs typeface="Times New Roman" panose="02020603050405020304" pitchFamily="18" charset="0"/>
              </a:rPr>
              <a:t>dung mới hoặc sửa đổi, bổ sung, hủy bỏ, bãi bỏ so với quy định hiện hành về quyền, lợi ích hợp pháp và nghĩa vụ của người dân, tổ chức, doanh nghiệp, chú trọng các vấn đề khó, có nhiều ý kiến khác </a:t>
            </a:r>
            <a:r>
              <a:rPr lang="en-US" smtClean="0">
                <a:latin typeface="Times New Roman" panose="02020603050405020304" pitchFamily="18" charset="0"/>
                <a:cs typeface="Times New Roman" panose="02020603050405020304" pitchFamily="18" charset="0"/>
              </a:rPr>
              <a:t>nhau </a:t>
            </a:r>
            <a:r>
              <a:rPr lang="en-US">
                <a:latin typeface="Times New Roman" panose="02020603050405020304" pitchFamily="18" charset="0"/>
                <a:cs typeface="Times New Roman" panose="02020603050405020304" pitchFamily="18" charset="0"/>
              </a:rPr>
              <a:t>(nếu có).</a:t>
            </a:r>
          </a:p>
          <a:p>
            <a:endParaRPr lang="en-US"/>
          </a:p>
        </p:txBody>
      </p:sp>
      <p:pic>
        <p:nvPicPr>
          <p:cNvPr id="2050" name="Picture 2" descr="D:\Đề án Tăng cường truyền thông dự thảo chính sách pháp luật trong văn bản QPPL\Bài giảng về truyền thông dự thảo chính sách pháp luật\Nội dung.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06412" y="1444625"/>
            <a:ext cx="3941763" cy="394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294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hỗ dành sẵn cho Chân trang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i="1">
                <a:solidFill>
                  <a:srgbClr val="FFFFFF"/>
                </a:solidFill>
                <a:latin typeface="Arial" charset="0"/>
              </a:rPr>
              <a:t>www.website.com</a:t>
            </a:r>
          </a:p>
        </p:txBody>
      </p:sp>
      <p:sp>
        <p:nvSpPr>
          <p:cNvPr id="17411" name="Rectangle 2"/>
          <p:cNvSpPr>
            <a:spLocks noGrp="1" noChangeArrowheads="1"/>
          </p:cNvSpPr>
          <p:nvPr>
            <p:ph type="title"/>
          </p:nvPr>
        </p:nvSpPr>
        <p:spPr/>
        <p:txBody>
          <a:bodyPr>
            <a:normAutofit fontScale="90000"/>
          </a:bodyPr>
          <a:lstStyle/>
          <a:p>
            <a:pPr algn="ctr"/>
            <a:r>
              <a:rPr lang="en-US" sz="2700" dirty="0">
                <a:solidFill>
                  <a:schemeClr val="tx1"/>
                </a:solidFill>
                <a:latin typeface="Times New Roman" panose="02020603050405020304" pitchFamily="18" charset="0"/>
                <a:cs typeface="Times New Roman" panose="02020603050405020304" pitchFamily="18" charset="0"/>
              </a:rPr>
              <a:t>3.6. </a:t>
            </a:r>
            <a:r>
              <a:rPr lang="en-US" sz="2700" dirty="0" err="1">
                <a:solidFill>
                  <a:schemeClr val="tx1"/>
                </a:solidFill>
                <a:latin typeface="Times New Roman" panose="02020603050405020304" pitchFamily="18" charset="0"/>
                <a:cs typeface="Times New Roman" panose="02020603050405020304" pitchFamily="18" charset="0"/>
              </a:rPr>
              <a:t>Cần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đa</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dạng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hóa</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các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hình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thức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truyền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thông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dự</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thảo</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chính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sách</a:t>
            </a:r>
            <a:r>
              <a:rPr lang="en-US" sz="2400" dirty="0">
                <a:solidFill>
                  <a:srgbClr val="4A4644"/>
                </a:solidFill>
                <a:latin typeface="Times New Roman" panose="02020603050405020304" pitchFamily="18" charset="0"/>
                <a:cs typeface="Times New Roman" panose="02020603050405020304" pitchFamily="18" charset="0"/>
              </a:rPr>
              <a:t/>
            </a:r>
            <a:br>
              <a:rPr lang="en-US" sz="2400" dirty="0">
                <a:solidFill>
                  <a:srgbClr val="4A4644"/>
                </a:solidFill>
                <a:latin typeface="Times New Roman" panose="02020603050405020304" pitchFamily="18" charset="0"/>
                <a:cs typeface="Times New Roman" panose="02020603050405020304" pitchFamily="18" charset="0"/>
              </a:rPr>
            </a:br>
            <a:endParaRPr lang="en-US" sz="2400" dirty="0"/>
          </a:p>
        </p:txBody>
      </p:sp>
      <p:sp>
        <p:nvSpPr>
          <p:cNvPr id="65539" name="AutoShape 3"/>
          <p:cNvSpPr>
            <a:spLocks noChangeArrowheads="1"/>
          </p:cNvSpPr>
          <p:nvPr/>
        </p:nvSpPr>
        <p:spPr bwMode="gray">
          <a:xfrm>
            <a:off x="1143000" y="2243931"/>
            <a:ext cx="3833813" cy="3342482"/>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a:solidFill>
                <a:srgbClr val="FFFFFF"/>
              </a:solidFill>
              <a:latin typeface="Verdana" pitchFamily="34" charset="0"/>
              <a:cs typeface="+mn-cs"/>
            </a:endParaRPr>
          </a:p>
        </p:txBody>
      </p:sp>
      <p:sp>
        <p:nvSpPr>
          <p:cNvPr id="65540" name="Oval 4"/>
          <p:cNvSpPr>
            <a:spLocks noChangeArrowheads="1"/>
          </p:cNvSpPr>
          <p:nvPr/>
        </p:nvSpPr>
        <p:spPr bwMode="gray">
          <a:xfrm>
            <a:off x="1648354" y="2514600"/>
            <a:ext cx="2999845" cy="2743200"/>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a:scene3d>
            <a:camera prst="orthographicFront"/>
            <a:lightRig rig="flat" dir="t">
              <a:rot lat="0" lon="0" rev="2400000"/>
            </a:lightRig>
          </a:scene3d>
          <a:sp3d prstMaterial="softEdge">
            <a:bevelT w="762000" h="9652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a:solidFill>
                <a:srgbClr val="FFFFFF"/>
              </a:solidFill>
              <a:latin typeface="Verdana" pitchFamily="34" charset="0"/>
              <a:cs typeface="+mn-cs"/>
            </a:endParaRPr>
          </a:p>
        </p:txBody>
      </p:sp>
      <p:sp>
        <p:nvSpPr>
          <p:cNvPr id="65541" name="AutoShape 5"/>
          <p:cNvSpPr>
            <a:spLocks noChangeArrowheads="1"/>
          </p:cNvSpPr>
          <p:nvPr/>
        </p:nvSpPr>
        <p:spPr bwMode="gray">
          <a:xfrm>
            <a:off x="3429000" y="1905000"/>
            <a:ext cx="4952999" cy="6778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Xây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chuyên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mục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chiến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dịch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đưa</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vào</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khung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giờ</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hút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tiện</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đại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chúng</a:t>
            </a:r>
            <a:endParaRPr lang="en-US" sz="1400" b="1" i="1" dirty="0">
              <a:solidFill>
                <a:srgbClr val="0A2068"/>
              </a:solidFill>
              <a:latin typeface="Times New Roman" panose="02020603050405020304" pitchFamily="18" charset="0"/>
              <a:cs typeface="Times New Roman" panose="02020603050405020304" pitchFamily="18" charset="0"/>
            </a:endParaRPr>
          </a:p>
        </p:txBody>
      </p:sp>
      <p:sp>
        <p:nvSpPr>
          <p:cNvPr id="65542" name="AutoShape 6"/>
          <p:cNvSpPr>
            <a:spLocks noChangeArrowheads="1"/>
          </p:cNvSpPr>
          <p:nvPr/>
        </p:nvSpPr>
        <p:spPr bwMode="gray">
          <a:xfrm>
            <a:off x="4174596" y="2744787"/>
            <a:ext cx="3781425" cy="498475"/>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Xây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đăng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tài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liệu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phù</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từng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tượng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bàn</a:t>
            </a:r>
            <a:endParaRPr lang="en-US" sz="1400" b="1" i="1" dirty="0">
              <a:solidFill>
                <a:srgbClr val="0A2068"/>
              </a:solidFill>
              <a:latin typeface="Times New Roman" panose="02020603050405020304" pitchFamily="18" charset="0"/>
              <a:cs typeface="Times New Roman" panose="02020603050405020304" pitchFamily="18" charset="0"/>
            </a:endParaRPr>
          </a:p>
        </p:txBody>
      </p:sp>
      <p:sp>
        <p:nvSpPr>
          <p:cNvPr id="65543" name="AutoShape 7"/>
          <p:cNvSpPr>
            <a:spLocks noChangeArrowheads="1"/>
          </p:cNvSpPr>
          <p:nvPr/>
        </p:nvSpPr>
        <p:spPr bwMode="gray">
          <a:xfrm>
            <a:off x="4800600" y="3405188"/>
            <a:ext cx="3933825" cy="500062"/>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tọa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đàm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diễn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phỏng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vấn</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đối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thoại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tiếp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tuyến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họp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báo</a:t>
            </a:r>
            <a:endParaRPr lang="en-US" sz="1400" b="1" i="1" dirty="0">
              <a:latin typeface="Times New Roman" panose="02020603050405020304" pitchFamily="18" charset="0"/>
              <a:cs typeface="Times New Roman" panose="02020603050405020304" pitchFamily="18" charset="0"/>
            </a:endParaRPr>
          </a:p>
        </p:txBody>
      </p:sp>
      <p:sp>
        <p:nvSpPr>
          <p:cNvPr id="65544" name="AutoShape 8"/>
          <p:cNvSpPr>
            <a:spLocks noChangeArrowheads="1"/>
          </p:cNvSpPr>
          <p:nvPr/>
        </p:nvSpPr>
        <p:spPr bwMode="gray">
          <a:xfrm>
            <a:off x="4343400" y="4065587"/>
            <a:ext cx="4267200" cy="661987"/>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qua </a:t>
            </a:r>
            <a:r>
              <a:rPr lang="en-US" sz="1400" dirty="0" err="1">
                <a:latin typeface="Times New Roman" panose="02020603050405020304" pitchFamily="18" charset="0"/>
                <a:cs typeface="Times New Roman" panose="02020603050405020304" pitchFamily="18" charset="0"/>
              </a:rPr>
              <a:t>hệ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thống</a:t>
            </a:r>
            <a:r>
              <a:rPr lang="en-US" sz="1400" dirty="0">
                <a:latin typeface="Times New Roman" panose="02020603050405020304" pitchFamily="18" charset="0"/>
                <a:cs typeface="Times New Roman" panose="02020603050405020304" pitchFamily="18" charset="0"/>
              </a:rPr>
              <a:t> loa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thanh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sở</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niêm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yết</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tại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bảng</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màn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cư</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lồng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ghép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loại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hóa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sở</a:t>
            </a:r>
            <a:endParaRPr lang="en-US" sz="1400" b="1" i="1" dirty="0">
              <a:solidFill>
                <a:srgbClr val="0A2068"/>
              </a:solidFill>
              <a:latin typeface="Times New Roman" panose="02020603050405020304" pitchFamily="18" charset="0"/>
              <a:cs typeface="Times New Roman" panose="02020603050405020304" pitchFamily="18" charset="0"/>
            </a:endParaRPr>
          </a:p>
        </p:txBody>
      </p:sp>
      <p:sp>
        <p:nvSpPr>
          <p:cNvPr id="65545" name="AutoShape 9"/>
          <p:cNvSpPr>
            <a:spLocks noChangeArrowheads="1"/>
          </p:cNvSpPr>
          <p:nvPr/>
        </p:nvSpPr>
        <p:spPr bwMode="gray">
          <a:xfrm>
            <a:off x="3505200" y="4876800"/>
            <a:ext cx="4495800" cy="70961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Tích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r>
              <a:rPr lang="en-US" sz="1400" dirty="0">
                <a:latin typeface="Times New Roman" panose="02020603050405020304" pitchFamily="18" charset="0"/>
                <a:cs typeface="Times New Roman" panose="02020603050405020304" pitchFamily="18" charset="0"/>
              </a:rPr>
              <a:t>, chia </a:t>
            </a:r>
            <a:r>
              <a:rPr lang="en-US" sz="1400" dirty="0" err="1">
                <a:latin typeface="Times New Roman" panose="02020603050405020304" pitchFamily="18" charset="0"/>
                <a:cs typeface="Times New Roman" panose="02020603050405020304" pitchFamily="18" charset="0"/>
              </a:rPr>
              <a:t>sẻ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đăng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nội</a:t>
            </a:r>
            <a:r>
              <a:rPr lang="en-US" sz="1400" dirty="0">
                <a:latin typeface="Times New Roman" panose="02020603050405020304" pitchFamily="18" charset="0"/>
                <a:cs typeface="Times New Roman" panose="02020603050405020304" pitchFamily="18" charset="0"/>
              </a:rPr>
              <a:t> dung </a:t>
            </a:r>
            <a:r>
              <a:rPr lang="en-US" sz="1400" dirty="0" err="1">
                <a:latin typeface="Times New Roman" panose="02020603050405020304" pitchFamily="18" charset="0"/>
                <a:cs typeface="Times New Roman" panose="02020603050405020304" pitchFamily="18" charset="0"/>
              </a:rPr>
              <a:t>dự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thảo</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Cổng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điện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tử</a:t>
            </a:r>
            <a:r>
              <a:rPr lang="en-US" sz="1400" dirty="0">
                <a:latin typeface="Times New Roman" panose="02020603050405020304" pitchFamily="18" charset="0"/>
                <a:cs typeface="Times New Roman" panose="02020603050405020304" pitchFamily="18" charset="0"/>
              </a:rPr>
              <a:t> PBGDPL </a:t>
            </a:r>
            <a:r>
              <a:rPr lang="en-US" sz="1400" dirty="0" err="1">
                <a:latin typeface="Times New Roman" panose="02020603050405020304" pitchFamily="18" charset="0"/>
                <a:cs typeface="Times New Roman" panose="02020603050405020304" pitchFamily="18" charset="0"/>
              </a:rPr>
              <a:t>quốc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gia</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ứng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mềm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PBGDPL</a:t>
            </a:r>
            <a:endParaRPr lang="en-US" sz="1400" b="1" i="1" dirty="0">
              <a:solidFill>
                <a:srgbClr val="0A2068"/>
              </a:solidFill>
              <a:latin typeface="Times New Roman" panose="02020603050405020304" pitchFamily="18" charset="0"/>
              <a:cs typeface="Times New Roman" panose="02020603050405020304" pitchFamily="18" charset="0"/>
            </a:endParaRPr>
          </a:p>
        </p:txBody>
      </p:sp>
      <p:sp>
        <p:nvSpPr>
          <p:cNvPr id="65546" name="Text Box 10"/>
          <p:cNvSpPr txBox="1">
            <a:spLocks noChangeArrowheads="1"/>
          </p:cNvSpPr>
          <p:nvPr/>
        </p:nvSpPr>
        <p:spPr bwMode="gray">
          <a:xfrm>
            <a:off x="1648355" y="3130897"/>
            <a:ext cx="2992437" cy="10772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0" hangingPunct="0">
              <a:defRPr/>
            </a:pPr>
            <a:r>
              <a:rPr lang="en-US" sz="3200" b="1" i="1">
                <a:solidFill>
                  <a:srgbClr val="FFFFFF"/>
                </a:solidFill>
                <a:effectLst>
                  <a:outerShdw blurRad="38100" dist="38100" dir="2700000" algn="tl">
                    <a:srgbClr val="000000"/>
                  </a:outerShdw>
                </a:effectLst>
                <a:latin typeface="+mn-lt"/>
                <a:cs typeface="+mn-cs"/>
              </a:rPr>
              <a:t>Hình thức truyền thông</a:t>
            </a:r>
          </a:p>
        </p:txBody>
      </p:sp>
      <p:sp>
        <p:nvSpPr>
          <p:cNvPr id="12" name="AutoShape 9"/>
          <p:cNvSpPr>
            <a:spLocks noChangeArrowheads="1"/>
          </p:cNvSpPr>
          <p:nvPr/>
        </p:nvSpPr>
        <p:spPr bwMode="gray">
          <a:xfrm>
            <a:off x="3657600" y="5791200"/>
            <a:ext cx="4648200" cy="5000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qua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ứng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phù</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khác</a:t>
            </a:r>
            <a:endParaRPr lang="en-US" sz="1400" b="1" i="1" dirty="0">
              <a:latin typeface="Times New Roman" panose="02020603050405020304" pitchFamily="18" charset="0"/>
              <a:cs typeface="Times New Roman" panose="02020603050405020304" pitchFamily="18" charset="0"/>
            </a:endParaRPr>
          </a:p>
        </p:txBody>
      </p:sp>
      <p:pic>
        <p:nvPicPr>
          <p:cNvPr id="13" name="Picture 12" descr="C:\Users\Administrator\Pictures\kenh-truyen-thong.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856033"/>
            <a:ext cx="2105025" cy="1396365"/>
          </a:xfrm>
          <a:prstGeom prst="rect">
            <a:avLst/>
          </a:prstGeom>
          <a:noFill/>
          <a:ln>
            <a:noFill/>
          </a:ln>
        </p:spPr>
      </p:pic>
    </p:spTree>
    <p:extLst>
      <p:ext uri="{BB962C8B-B14F-4D97-AF65-F5344CB8AC3E}">
        <p14:creationId xmlns:p14="http://schemas.microsoft.com/office/powerpoint/2010/main" val="29100985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74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5541"/>
                                        </p:tgtEl>
                                        <p:attrNameLst>
                                          <p:attrName>style.visibility</p:attrName>
                                        </p:attrNameLst>
                                      </p:cBhvr>
                                      <p:to>
                                        <p:strVal val="visible"/>
                                      </p:to>
                                    </p:set>
                                    <p:animEffect transition="in" filter="wheel(1)">
                                      <p:cBhvr>
                                        <p:cTn id="11" dur="2000"/>
                                        <p:tgtEl>
                                          <p:spTgt spid="6554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5542"/>
                                        </p:tgtEl>
                                        <p:attrNameLst>
                                          <p:attrName>style.visibility</p:attrName>
                                        </p:attrNameLst>
                                      </p:cBhvr>
                                      <p:to>
                                        <p:strVal val="visible"/>
                                      </p:to>
                                    </p:set>
                                    <p:animEffect transition="in" filter="wheel(1)">
                                      <p:cBhvr>
                                        <p:cTn id="16" dur="2000"/>
                                        <p:tgtEl>
                                          <p:spTgt spid="6554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5543"/>
                                        </p:tgtEl>
                                        <p:attrNameLst>
                                          <p:attrName>style.visibility</p:attrName>
                                        </p:attrNameLst>
                                      </p:cBhvr>
                                      <p:to>
                                        <p:strVal val="visible"/>
                                      </p:to>
                                    </p:set>
                                    <p:animEffect transition="in" filter="wheel(1)">
                                      <p:cBhvr>
                                        <p:cTn id="21" dur="2000"/>
                                        <p:tgtEl>
                                          <p:spTgt spid="6554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5544"/>
                                        </p:tgtEl>
                                        <p:attrNameLst>
                                          <p:attrName>style.visibility</p:attrName>
                                        </p:attrNameLst>
                                      </p:cBhvr>
                                      <p:to>
                                        <p:strVal val="visible"/>
                                      </p:to>
                                    </p:set>
                                    <p:animEffect transition="in" filter="wheel(1)">
                                      <p:cBhvr>
                                        <p:cTn id="26" dur="2000"/>
                                        <p:tgtEl>
                                          <p:spTgt spid="6554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5545"/>
                                        </p:tgtEl>
                                        <p:attrNameLst>
                                          <p:attrName>style.visibility</p:attrName>
                                        </p:attrNameLst>
                                      </p:cBhvr>
                                      <p:to>
                                        <p:strVal val="visible"/>
                                      </p:to>
                                    </p:set>
                                    <p:animEffect transition="in" filter="wheel(1)">
                                      <p:cBhvr>
                                        <p:cTn id="31" dur="2000"/>
                                        <p:tgtEl>
                                          <p:spTgt spid="6554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5541" grpId="0" animBg="1"/>
      <p:bldP spid="65542" grpId="0" animBg="1"/>
      <p:bldP spid="65543" grpId="0" animBg="1"/>
      <p:bldP spid="65544" grpId="0" animBg="1"/>
      <p:bldP spid="65545"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Đề án Tăng cường truyền thông dự thảo chính sách pháp luật trong văn bản QPPL\Bài giảng về truyền thông dự thảo chính sách pháp luật\2412baochi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1"/>
            <a:ext cx="6600825"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627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25" y="343604"/>
            <a:ext cx="8941550" cy="400110"/>
          </a:xfrm>
          <a:prstGeom prst="rect">
            <a:avLst/>
          </a:prstGeom>
          <a:noFill/>
        </p:spPr>
        <p:txBody>
          <a:bodyPr wrap="none" anchor="ctr">
            <a:spAutoFit/>
          </a:bodyPr>
          <a:lstStyle/>
          <a:p>
            <a:pPr algn="ctr" fontAlgn="auto">
              <a:spcBef>
                <a:spcPts val="0"/>
              </a:spcBef>
              <a:spcAft>
                <a:spcPts val="0"/>
              </a:spcAft>
              <a:defRPr/>
            </a:pPr>
            <a:r>
              <a:rPr lang="en-US" sz="2000" b="1" dirty="0">
                <a:latin typeface="Times New Roman" panose="02020603050405020304" pitchFamily="18" charset="0"/>
                <a:cs typeface="Times New Roman" panose="02020603050405020304" pitchFamily="18" charset="0"/>
              </a:rPr>
              <a:t>3.7.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Nâng</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cán</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000" b="1" dirty="0">
              <a:solidFill>
                <a:schemeClr val="accent5">
                  <a:lumMod val="20000"/>
                  <a:lumOff val="80000"/>
                </a:schemeClr>
              </a:solidFill>
              <a:latin typeface="Arial" pitchFamily="34" charset="0"/>
              <a:ea typeface="Verdana" pitchFamily="34" charset="0"/>
              <a:cs typeface="Arial" pitchFamily="34" charset="0"/>
            </a:endParaRPr>
          </a:p>
        </p:txBody>
      </p:sp>
      <p:sp>
        <p:nvSpPr>
          <p:cNvPr id="4" name="Freeform 3"/>
          <p:cNvSpPr/>
          <p:nvPr/>
        </p:nvSpPr>
        <p:spPr>
          <a:xfrm>
            <a:off x="8398" y="1326538"/>
            <a:ext cx="6438447" cy="1188062"/>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268" name="Group 6"/>
          <p:cNvGrpSpPr>
            <a:grpSpLocks/>
          </p:cNvGrpSpPr>
          <p:nvPr/>
        </p:nvGrpSpPr>
        <p:grpSpPr bwMode="auto">
          <a:xfrm>
            <a:off x="6272972" y="1103421"/>
            <a:ext cx="533400" cy="1641970"/>
            <a:chOff x="4476750" y="1056604"/>
            <a:chExt cx="661988" cy="1815184"/>
          </a:xfrm>
        </p:grpSpPr>
        <p:sp>
          <p:nvSpPr>
            <p:cNvPr id="5" name="Freeform 4"/>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Freeform 78"/>
          <p:cNvSpPr/>
          <p:nvPr/>
        </p:nvSpPr>
        <p:spPr>
          <a:xfrm>
            <a:off x="-2706" y="2990914"/>
            <a:ext cx="6983232" cy="1191317"/>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270" name="Group 79"/>
          <p:cNvGrpSpPr>
            <a:grpSpLocks/>
          </p:cNvGrpSpPr>
          <p:nvPr/>
        </p:nvGrpSpPr>
        <p:grpSpPr bwMode="auto">
          <a:xfrm>
            <a:off x="6867594" y="2809897"/>
            <a:ext cx="555625" cy="1564370"/>
            <a:chOff x="4476750" y="1056604"/>
            <a:chExt cx="661988" cy="1815184"/>
          </a:xfrm>
        </p:grpSpPr>
        <p:sp>
          <p:nvSpPr>
            <p:cNvPr id="81" name="Freeform 80"/>
            <p:cNvSpPr/>
            <p:nvPr/>
          </p:nvSpPr>
          <p:spPr>
            <a:xfrm>
              <a:off x="4476750" y="1166086"/>
              <a:ext cx="661988" cy="17057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Freeform 81"/>
            <p:cNvSpPr/>
            <p:nvPr/>
          </p:nvSpPr>
          <p:spPr>
            <a:xfrm>
              <a:off x="4648867" y="1056604"/>
              <a:ext cx="399084" cy="16660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3" name="Freeform 82"/>
          <p:cNvSpPr/>
          <p:nvPr/>
        </p:nvSpPr>
        <p:spPr>
          <a:xfrm>
            <a:off x="-20573" y="4662488"/>
            <a:ext cx="8093076" cy="1512509"/>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272" name="Group 83"/>
          <p:cNvGrpSpPr>
            <a:grpSpLocks/>
          </p:cNvGrpSpPr>
          <p:nvPr/>
        </p:nvGrpSpPr>
        <p:grpSpPr bwMode="auto">
          <a:xfrm>
            <a:off x="7939234" y="4495800"/>
            <a:ext cx="421899" cy="1814512"/>
            <a:chOff x="4476750" y="1056604"/>
            <a:chExt cx="661988" cy="1815184"/>
          </a:xfrm>
        </p:grpSpPr>
        <p:sp>
          <p:nvSpPr>
            <p:cNvPr id="85" name="Freeform 84"/>
            <p:cNvSpPr/>
            <p:nvPr/>
          </p:nvSpPr>
          <p:spPr>
            <a:xfrm>
              <a:off x="4476750" y="1166182"/>
              <a:ext cx="66198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Freeform 85"/>
            <p:cNvSpPr/>
            <p:nvPr/>
          </p:nvSpPr>
          <p:spPr>
            <a:xfrm>
              <a:off x="4648868" y="1056604"/>
              <a:ext cx="399840" cy="166749"/>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276" name="Rectangle 89"/>
          <p:cNvSpPr>
            <a:spLocks noChangeArrowheads="1"/>
          </p:cNvSpPr>
          <p:nvPr/>
        </p:nvSpPr>
        <p:spPr bwMode="auto">
          <a:xfrm>
            <a:off x="69694" y="1524464"/>
            <a:ext cx="6116332" cy="830997"/>
          </a:xfrm>
          <a:prstGeom prst="rect">
            <a:avLst/>
          </a:prstGeom>
          <a:noFill/>
          <a:ln w="9525">
            <a:noFill/>
            <a:miter lim="800000"/>
            <a:headEnd/>
            <a:tailEnd/>
          </a:ln>
        </p:spPr>
        <p:txBody>
          <a:bodyPr wrap="square" anchor="ctr">
            <a:spAutoFit/>
          </a:bodyPr>
          <a:lstStyle/>
          <a:p>
            <a:pPr algn="just"/>
            <a:r>
              <a:rPr lang="en-US" sz="1600" dirty="0" err="1">
                <a:solidFill>
                  <a:schemeClr val="bg1"/>
                </a:solidFill>
                <a:effectLst/>
                <a:latin typeface="Times New Roman" panose="02020603050405020304" pitchFamily="18" charset="0"/>
                <a:ea typeface="Times New Roman" panose="02020603050405020304" pitchFamily="18" charset="0"/>
              </a:rPr>
              <a:t>Bộ</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Tư</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pháp</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chủ</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trì</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tổ</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chức</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xây</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dựng</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tài</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liệu</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và</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tổ</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chức</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tập</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huấn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cho</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đội</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ngũ</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báo</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cáo</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viên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pháp</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luật</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trung</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ương</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công</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chức</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pháp</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chế</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các</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bộ</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cơ</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quan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tổ</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chức</a:t>
            </a:r>
            <a:r>
              <a:rPr lang="en-US" sz="1600" dirty="0">
                <a:solidFill>
                  <a:schemeClr val="bg1"/>
                </a:solidFill>
                <a:effectLst/>
                <a:latin typeface="Times New Roman" panose="02020603050405020304" pitchFamily="18" charset="0"/>
                <a:ea typeface="Times New Roman" panose="02020603050405020304" pitchFamily="18" charset="0"/>
              </a:rPr>
              <a:t> ở </a:t>
            </a:r>
            <a:r>
              <a:rPr lang="en-US" sz="1600" dirty="0" err="1">
                <a:solidFill>
                  <a:schemeClr val="bg1"/>
                </a:solidFill>
                <a:effectLst/>
                <a:latin typeface="Times New Roman" panose="02020603050405020304" pitchFamily="18" charset="0"/>
                <a:ea typeface="Times New Roman" panose="02020603050405020304" pitchFamily="18" charset="0"/>
              </a:rPr>
              <a:t>trung</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ương</a:t>
            </a:r>
            <a:endParaRPr lang="en-US" sz="1600" dirty="0">
              <a:solidFill>
                <a:schemeClr val="bg1"/>
              </a:solidFill>
              <a:latin typeface="Arial" charset="0"/>
            </a:endParaRPr>
          </a:p>
        </p:txBody>
      </p:sp>
      <p:sp>
        <p:nvSpPr>
          <p:cNvPr id="11277" name="Rectangle 90"/>
          <p:cNvSpPr>
            <a:spLocks noChangeArrowheads="1"/>
          </p:cNvSpPr>
          <p:nvPr/>
        </p:nvSpPr>
        <p:spPr bwMode="auto">
          <a:xfrm>
            <a:off x="65399" y="3228123"/>
            <a:ext cx="6670494" cy="830997"/>
          </a:xfrm>
          <a:prstGeom prst="rect">
            <a:avLst/>
          </a:prstGeom>
          <a:noFill/>
          <a:ln w="9525">
            <a:noFill/>
            <a:miter lim="800000"/>
            <a:headEnd/>
            <a:tailEnd/>
          </a:ln>
        </p:spPr>
        <p:txBody>
          <a:bodyPr wrap="square" anchor="ctr">
            <a:spAutoFit/>
          </a:bodyPr>
          <a:lstStyle/>
          <a:p>
            <a:pPr algn="just"/>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Bộ</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tin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và</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Truyền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chủ</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trì</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tổ</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chức</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tập</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huấn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cho</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đội</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ngũ</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phóng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viên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biên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tập</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viên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cán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bộ</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quản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lý</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tin,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báo</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chí</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ở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trung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ương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về</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kiến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thức</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kỹ</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năng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truyền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xử</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lý</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tin </a:t>
            </a:r>
            <a:r>
              <a:rPr lang="en-US" sz="1600" err="1">
                <a:solidFill>
                  <a:schemeClr val="bg2">
                    <a:lumMod val="90000"/>
                  </a:schemeClr>
                </a:solidFill>
                <a:effectLst/>
                <a:latin typeface="Times New Roman" panose="02020603050405020304" pitchFamily="18" charset="0"/>
                <a:ea typeface="Times New Roman" panose="02020603050405020304" pitchFamily="18" charset="0"/>
              </a:rPr>
              <a:t>khi</a:t>
            </a:r>
            <a:r>
              <a:rPr lang="en-US" sz="1600">
                <a:solidFill>
                  <a:schemeClr val="bg2">
                    <a:lumMod val="90000"/>
                  </a:schemeClr>
                </a:solidFill>
                <a:effectLst/>
                <a:latin typeface="Times New Roman" panose="02020603050405020304" pitchFamily="18" charset="0"/>
                <a:ea typeface="Times New Roman" panose="02020603050405020304" pitchFamily="18" charset="0"/>
              </a:rPr>
              <a:t> </a:t>
            </a:r>
            <a:r>
              <a:rPr lang="en-US" sz="1600" smtClean="0">
                <a:solidFill>
                  <a:schemeClr val="bg2">
                    <a:lumMod val="90000"/>
                  </a:schemeClr>
                </a:solidFill>
                <a:effectLst/>
                <a:latin typeface="Times New Roman" panose="02020603050405020304" pitchFamily="18" charset="0"/>
                <a:ea typeface="Times New Roman" panose="02020603050405020304" pitchFamily="18" charset="0"/>
              </a:rPr>
              <a:t>truyền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dự</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thảo</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chính</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sách</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a:t>
            </a:r>
            <a:endParaRPr lang="en-US" sz="1600" dirty="0">
              <a:solidFill>
                <a:schemeClr val="bg2">
                  <a:lumMod val="90000"/>
                </a:schemeClr>
              </a:solidFill>
              <a:latin typeface="Arial" charset="0"/>
            </a:endParaRPr>
          </a:p>
        </p:txBody>
      </p:sp>
      <p:sp>
        <p:nvSpPr>
          <p:cNvPr id="11278" name="Rectangle 91"/>
          <p:cNvSpPr>
            <a:spLocks noChangeArrowheads="1"/>
          </p:cNvSpPr>
          <p:nvPr/>
        </p:nvSpPr>
        <p:spPr bwMode="auto">
          <a:xfrm>
            <a:off x="46340" y="4702254"/>
            <a:ext cx="7892894" cy="1323439"/>
          </a:xfrm>
          <a:prstGeom prst="rect">
            <a:avLst/>
          </a:prstGeom>
          <a:noFill/>
          <a:ln w="9525">
            <a:noFill/>
            <a:miter lim="800000"/>
            <a:headEnd/>
            <a:tailEnd/>
          </a:ln>
        </p:spPr>
        <p:txBody>
          <a:bodyPr wrap="square" anchor="ctr">
            <a:spAutoFit/>
          </a:bodyPr>
          <a:lstStyle/>
          <a:p>
            <a:pPr algn="just"/>
            <a:r>
              <a:rPr lang="en-US" sz="1600" spc="-20" smtClean="0">
                <a:solidFill>
                  <a:schemeClr val="bg2"/>
                </a:solidFill>
                <a:effectLst/>
                <a:latin typeface="Times New Roman" panose="02020603050405020304" pitchFamily="18" charset="0"/>
                <a:ea typeface="Times New Roman" panose="02020603050405020304" pitchFamily="18" charset="0"/>
              </a:rPr>
              <a:t>       UBND </a:t>
            </a:r>
            <a:r>
              <a:rPr lang="en-US" sz="1600" spc="-20" dirty="0" err="1">
                <a:solidFill>
                  <a:schemeClr val="bg2"/>
                </a:solidFill>
                <a:effectLst/>
                <a:latin typeface="Times New Roman" panose="02020603050405020304" pitchFamily="18" charset="0"/>
                <a:ea typeface="Times New Roman" panose="02020603050405020304" pitchFamily="18" charset="0"/>
              </a:rPr>
              <a:t>cấp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tỉnh</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chủ</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err="1">
                <a:solidFill>
                  <a:schemeClr val="bg2"/>
                </a:solidFill>
                <a:effectLst/>
                <a:latin typeface="Times New Roman" panose="02020603050405020304" pitchFamily="18" charset="0"/>
                <a:ea typeface="Times New Roman" panose="02020603050405020304" pitchFamily="18" charset="0"/>
              </a:rPr>
              <a:t>trì</a:t>
            </a:r>
            <a:r>
              <a:rPr lang="en-US" sz="1600" spc="-20">
                <a:solidFill>
                  <a:schemeClr val="bg2"/>
                </a:solidFill>
                <a:effectLst/>
                <a:latin typeface="Times New Roman" panose="02020603050405020304" pitchFamily="18" charset="0"/>
                <a:ea typeface="Times New Roman" panose="02020603050405020304" pitchFamily="18" charset="0"/>
              </a:rPr>
              <a:t> </a:t>
            </a:r>
            <a:r>
              <a:rPr lang="en-US" sz="1600" spc="-20" smtClean="0">
                <a:solidFill>
                  <a:schemeClr val="bg2"/>
                </a:solidFill>
                <a:effectLst/>
                <a:latin typeface="Times New Roman" panose="02020603050405020304" pitchFamily="18" charset="0"/>
                <a:ea typeface="Times New Roman" panose="02020603050405020304" pitchFamily="18" charset="0"/>
              </a:rPr>
              <a:t>tổ chức tập </a:t>
            </a:r>
            <a:r>
              <a:rPr lang="en-US" sz="1600" spc="-20" dirty="0" err="1">
                <a:solidFill>
                  <a:schemeClr val="bg2"/>
                </a:solidFill>
                <a:effectLst/>
                <a:latin typeface="Times New Roman" panose="02020603050405020304" pitchFamily="18" charset="0"/>
                <a:ea typeface="Times New Roman" panose="02020603050405020304" pitchFamily="18" charset="0"/>
              </a:rPr>
              <a:t>huấn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cho</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đội</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ngũ</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báo</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cáo</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viên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pháp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luật</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cấp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tỉnh</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cán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bộ</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các</a:t>
            </a:r>
            <a:r>
              <a:rPr lang="en-US" sz="1600" spc="-20" dirty="0">
                <a:solidFill>
                  <a:schemeClr val="bg2"/>
                </a:solidFill>
                <a:effectLst/>
                <a:latin typeface="Times New Roman" panose="02020603050405020304" pitchFamily="18" charset="0"/>
                <a:ea typeface="Times New Roman" panose="02020603050405020304" pitchFamily="18" charset="0"/>
              </a:rPr>
              <a:t> ban </a:t>
            </a:r>
            <a:r>
              <a:rPr lang="en-US" sz="1600" spc="-20" dirty="0" err="1">
                <a:solidFill>
                  <a:schemeClr val="bg2"/>
                </a:solidFill>
                <a:effectLst/>
                <a:latin typeface="Times New Roman" panose="02020603050405020304" pitchFamily="18" charset="0"/>
                <a:ea typeface="Times New Roman" panose="02020603050405020304" pitchFamily="18" charset="0"/>
              </a:rPr>
              <a:t>của</a:t>
            </a:r>
            <a:r>
              <a:rPr lang="en-US" sz="1600" spc="-20" dirty="0">
                <a:solidFill>
                  <a:schemeClr val="bg2"/>
                </a:solidFill>
                <a:effectLst/>
                <a:latin typeface="Times New Roman" panose="02020603050405020304" pitchFamily="18" charset="0"/>
                <a:ea typeface="Times New Roman" panose="02020603050405020304" pitchFamily="18" charset="0"/>
              </a:rPr>
              <a:t> HĐND </a:t>
            </a:r>
            <a:r>
              <a:rPr lang="en-US" sz="1600" spc="-20" dirty="0" err="1">
                <a:solidFill>
                  <a:schemeClr val="bg2"/>
                </a:solidFill>
                <a:effectLst/>
                <a:latin typeface="Times New Roman" panose="02020603050405020304" pitchFamily="18" charset="0"/>
                <a:ea typeface="Times New Roman" panose="02020603050405020304" pitchFamily="18" charset="0"/>
              </a:rPr>
              <a:t>cùng</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cấp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công</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chức</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pháp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chế</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các</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sở</a:t>
            </a:r>
            <a:r>
              <a:rPr lang="en-US" sz="1600" spc="-20" dirty="0">
                <a:solidFill>
                  <a:schemeClr val="bg2"/>
                </a:solidFill>
                <a:effectLst/>
                <a:latin typeface="Times New Roman" panose="02020603050405020304" pitchFamily="18" charset="0"/>
                <a:ea typeface="Times New Roman" panose="02020603050405020304" pitchFamily="18" charset="0"/>
              </a:rPr>
              <a:t>, ban</a:t>
            </a:r>
            <a:r>
              <a:rPr lang="en-US" sz="1600" spc="-20">
                <a:solidFill>
                  <a:schemeClr val="bg2"/>
                </a:solidFill>
                <a:effectLst/>
                <a:latin typeface="Times New Roman" panose="02020603050405020304" pitchFamily="18" charset="0"/>
                <a:ea typeface="Times New Roman" panose="02020603050405020304" pitchFamily="18" charset="0"/>
              </a:rPr>
              <a:t>, </a:t>
            </a:r>
            <a:r>
              <a:rPr lang="en-US" sz="1600" spc="-20" smtClean="0">
                <a:solidFill>
                  <a:schemeClr val="bg2"/>
                </a:solidFill>
                <a:effectLst/>
                <a:latin typeface="Times New Roman" panose="02020603050405020304" pitchFamily="18" charset="0"/>
                <a:ea typeface="Times New Roman" panose="02020603050405020304" pitchFamily="18" charset="0"/>
              </a:rPr>
              <a:t>ngành</a:t>
            </a:r>
            <a:r>
              <a:rPr lang="en-US" sz="1600" spc="-20" dirty="0">
                <a:solidFill>
                  <a:schemeClr val="bg2"/>
                </a:solidFill>
                <a:latin typeface="Times New Roman" panose="02020603050405020304" pitchFamily="18" charset="0"/>
                <a:ea typeface="Times New Roman" panose="02020603050405020304" pitchFamily="18" charset="0"/>
              </a:rPr>
              <a:t>;</a:t>
            </a:r>
            <a:r>
              <a:rPr lang="en-US" sz="1600" spc="-20" smtClean="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phóng</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viên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biên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tập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viên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cán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bộ</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quản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lý</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thông</a:t>
            </a:r>
            <a:r>
              <a:rPr lang="en-US" sz="1600" spc="-20" dirty="0">
                <a:solidFill>
                  <a:schemeClr val="bg2"/>
                </a:solidFill>
                <a:effectLst/>
                <a:latin typeface="Times New Roman" panose="02020603050405020304" pitchFamily="18" charset="0"/>
                <a:ea typeface="Times New Roman" panose="02020603050405020304" pitchFamily="18" charset="0"/>
              </a:rPr>
              <a:t> tin, </a:t>
            </a:r>
            <a:r>
              <a:rPr lang="en-US" sz="1600" spc="-20" dirty="0" err="1">
                <a:solidFill>
                  <a:schemeClr val="bg2"/>
                </a:solidFill>
                <a:effectLst/>
                <a:latin typeface="Times New Roman" panose="02020603050405020304" pitchFamily="18" charset="0"/>
                <a:ea typeface="Times New Roman" panose="02020603050405020304" pitchFamily="18" charset="0"/>
              </a:rPr>
              <a:t>báo</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chí</a:t>
            </a:r>
            <a:r>
              <a:rPr lang="en-US" sz="1600" spc="-20" dirty="0">
                <a:solidFill>
                  <a:schemeClr val="bg2"/>
                </a:solidFill>
                <a:effectLst/>
                <a:latin typeface="Times New Roman" panose="02020603050405020304" pitchFamily="18" charset="0"/>
                <a:ea typeface="Times New Roman" panose="02020603050405020304" pitchFamily="18" charset="0"/>
              </a:rPr>
              <a:t> ở </a:t>
            </a:r>
            <a:r>
              <a:rPr lang="en-US" sz="1600" spc="-20" dirty="0" err="1">
                <a:solidFill>
                  <a:schemeClr val="bg2"/>
                </a:solidFill>
                <a:effectLst/>
                <a:latin typeface="Times New Roman" panose="02020603050405020304" pitchFamily="18" charset="0"/>
                <a:ea typeface="Times New Roman" panose="02020603050405020304" pitchFamily="18" charset="0"/>
              </a:rPr>
              <a:t>địa</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err="1">
                <a:solidFill>
                  <a:schemeClr val="bg2"/>
                </a:solidFill>
                <a:effectLst/>
                <a:latin typeface="Times New Roman" panose="02020603050405020304" pitchFamily="18" charset="0"/>
                <a:ea typeface="Times New Roman" panose="02020603050405020304" pitchFamily="18" charset="0"/>
              </a:rPr>
              <a:t>phương</a:t>
            </a:r>
            <a:r>
              <a:rPr lang="en-US" sz="1600" spc="-20">
                <a:solidFill>
                  <a:schemeClr val="bg2"/>
                </a:solidFill>
                <a:effectLst/>
                <a:latin typeface="Times New Roman" panose="02020603050405020304" pitchFamily="18" charset="0"/>
                <a:ea typeface="Times New Roman" panose="02020603050405020304" pitchFamily="18" charset="0"/>
              </a:rPr>
              <a:t> </a:t>
            </a:r>
            <a:endParaRPr lang="en-US" sz="1600" spc="-20" smtClean="0">
              <a:solidFill>
                <a:schemeClr val="bg2"/>
              </a:solidFill>
              <a:effectLst/>
              <a:latin typeface="Times New Roman" panose="02020603050405020304" pitchFamily="18" charset="0"/>
              <a:ea typeface="Times New Roman" panose="02020603050405020304" pitchFamily="18" charset="0"/>
            </a:endParaRPr>
          </a:p>
          <a:p>
            <a:pPr algn="just"/>
            <a:r>
              <a:rPr lang="en-US" sz="1600" spc="-20" smtClean="0">
                <a:solidFill>
                  <a:schemeClr val="bg2"/>
                </a:solidFill>
                <a:effectLst/>
                <a:latin typeface="Times New Roman" panose="02020603050405020304" pitchFamily="18" charset="0"/>
                <a:ea typeface="Times New Roman" panose="02020603050405020304" pitchFamily="18" charset="0"/>
              </a:rPr>
              <a:t>       UBND cấp huyện tổ chức tập huấn cho báo cáo viên pháp luật cấp huyện và tuyên truyền viên pháp luật cấp xã</a:t>
            </a:r>
            <a:endParaRPr lang="en-US" sz="1600" dirty="0">
              <a:solidFill>
                <a:schemeClr val="bg2"/>
              </a:solidFill>
              <a:latin typeface="Arial" charset="0"/>
            </a:endParaRPr>
          </a:p>
        </p:txBody>
      </p:sp>
      <p:sp>
        <p:nvSpPr>
          <p:cNvPr id="3" name="Right Arrow 2"/>
          <p:cNvSpPr/>
          <p:nvPr/>
        </p:nvSpPr>
        <p:spPr>
          <a:xfrm>
            <a:off x="65399" y="4664584"/>
            <a:ext cx="279775"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9694" y="5517642"/>
            <a:ext cx="279775"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barn(inVertical)">
                                      <p:cBhvr>
                                        <p:cTn id="12" dur="5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barn(inVertical)">
                                      <p:cBhvr>
                                        <p:cTn id="17" dur="5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76" grpId="0"/>
      <p:bldP spid="112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p:cNvGrpSpPr/>
          <p:nvPr/>
        </p:nvGrpSpPr>
        <p:grpSpPr>
          <a:xfrm rot="4000420" flipV="1">
            <a:off x="3636955" y="1764167"/>
            <a:ext cx="2666142" cy="2509893"/>
            <a:chOff x="3350030" y="2070161"/>
            <a:chExt cx="3143249" cy="2959039"/>
          </a:xfrm>
          <a:scene3d>
            <a:camera prst="orthographicFront">
              <a:rot lat="0" lon="0" rev="0"/>
            </a:camera>
            <a:lightRig rig="soft" dir="t">
              <a:rot lat="0" lon="0" rev="0"/>
            </a:lightRig>
          </a:scene3d>
        </p:grpSpPr>
        <p:sp>
          <p:nvSpPr>
            <p:cNvPr id="7" name="Trapezoid 3"/>
            <p:cNvSpPr/>
            <p:nvPr/>
          </p:nvSpPr>
          <p:spPr>
            <a:xfrm rot="60000">
              <a:off x="4210050" y="4419600"/>
              <a:ext cx="1371600" cy="609600"/>
            </a:xfrm>
            <a:prstGeom prst="trapezoid">
              <a:avLst>
                <a:gd name="adj" fmla="val 45313"/>
              </a:avLst>
            </a:prstGeom>
            <a:gradFill flip="none" rotWithShape="1">
              <a:gsLst>
                <a:gs pos="0">
                  <a:srgbClr val="1F497D">
                    <a:lumMod val="75000"/>
                    <a:shade val="30000"/>
                    <a:satMod val="115000"/>
                  </a:srgbClr>
                </a:gs>
                <a:gs pos="50000">
                  <a:srgbClr val="1F497D">
                    <a:lumMod val="75000"/>
                    <a:shade val="67500"/>
                    <a:satMod val="115000"/>
                  </a:srgbClr>
                </a:gs>
                <a:gs pos="100000">
                  <a:srgbClr val="1F497D">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8" name="Trapezoid 4"/>
            <p:cNvSpPr/>
            <p:nvPr/>
          </p:nvSpPr>
          <p:spPr>
            <a:xfrm rot="-2880000">
              <a:off x="5181200" y="3990200"/>
              <a:ext cx="1371600" cy="609600"/>
            </a:xfrm>
            <a:prstGeom prst="trapezoid">
              <a:avLst>
                <a:gd name="adj" fmla="val 45313"/>
              </a:avLst>
            </a:prstGeom>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810000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9" name="Trapezoid 5"/>
            <p:cNvSpPr/>
            <p:nvPr/>
          </p:nvSpPr>
          <p:spPr>
            <a:xfrm rot="-5880000">
              <a:off x="5502679" y="2969446"/>
              <a:ext cx="1371600" cy="609600"/>
            </a:xfrm>
            <a:prstGeom prst="trapezoid">
              <a:avLst>
                <a:gd name="adj" fmla="val 45313"/>
              </a:avLst>
            </a:prstGeom>
            <a:gradFill flip="none" rotWithShape="1">
              <a:gsLst>
                <a:gs pos="0">
                  <a:srgbClr val="8064A2">
                    <a:lumMod val="75000"/>
                    <a:shade val="30000"/>
                    <a:satMod val="115000"/>
                  </a:srgbClr>
                </a:gs>
                <a:gs pos="50000">
                  <a:srgbClr val="8064A2">
                    <a:lumMod val="75000"/>
                    <a:shade val="67500"/>
                    <a:satMod val="115000"/>
                  </a:srgbClr>
                </a:gs>
                <a:gs pos="100000">
                  <a:srgbClr val="8064A2">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0" name="Trapezoid 6"/>
            <p:cNvSpPr/>
            <p:nvPr/>
          </p:nvSpPr>
          <p:spPr>
            <a:xfrm rot="12760420">
              <a:off x="4921250" y="2070161"/>
              <a:ext cx="1371600" cy="609600"/>
            </a:xfrm>
            <a:prstGeom prst="trapezoid">
              <a:avLst>
                <a:gd name="adj" fmla="val 45313"/>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1" name="Trapezoid 8"/>
            <p:cNvSpPr/>
            <p:nvPr/>
          </p:nvSpPr>
          <p:spPr>
            <a:xfrm rot="3000000" flipH="1">
              <a:off x="3257149" y="3952100"/>
              <a:ext cx="1371600" cy="609600"/>
            </a:xfrm>
            <a:prstGeom prst="trapezoid">
              <a:avLst>
                <a:gd name="adj" fmla="val 45313"/>
              </a:avLst>
            </a:pr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2" name="Trapezoid 9"/>
            <p:cNvSpPr/>
            <p:nvPr/>
          </p:nvSpPr>
          <p:spPr>
            <a:xfrm rot="5940000" flipH="1">
              <a:off x="2969030" y="2936054"/>
              <a:ext cx="1371600" cy="609600"/>
            </a:xfrm>
            <a:prstGeom prst="trapezoid">
              <a:avLst>
                <a:gd name="adj" fmla="val 45313"/>
              </a:avLst>
            </a:prstGeom>
            <a:gradFill flip="none" rotWithShape="1">
              <a:gsLst>
                <a:gs pos="0">
                  <a:srgbClr val="EEECE1">
                    <a:lumMod val="50000"/>
                    <a:shade val="30000"/>
                    <a:satMod val="115000"/>
                  </a:srgbClr>
                </a:gs>
                <a:gs pos="50000">
                  <a:srgbClr val="EEECE1">
                    <a:lumMod val="50000"/>
                    <a:shade val="67500"/>
                    <a:satMod val="115000"/>
                  </a:srgbClr>
                </a:gs>
                <a:gs pos="100000">
                  <a:srgbClr val="EEECE1">
                    <a:lumMod val="50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grpSp>
      <p:sp>
        <p:nvSpPr>
          <p:cNvPr id="13" name="Right Arrow 12"/>
          <p:cNvSpPr/>
          <p:nvPr/>
        </p:nvSpPr>
        <p:spPr>
          <a:xfrm>
            <a:off x="3286387" y="2214563"/>
            <a:ext cx="1422400" cy="1679575"/>
          </a:xfrm>
          <a:prstGeom prst="rightArrow">
            <a:avLst>
              <a:gd name="adj1" fmla="val 50000"/>
              <a:gd name="adj2" fmla="val 89205"/>
            </a:avLst>
          </a:prstGeom>
          <a:solidFill>
            <a:sysClr val="windowText" lastClr="000000"/>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4" name="Rectangle 13"/>
          <p:cNvSpPr/>
          <p:nvPr/>
        </p:nvSpPr>
        <p:spPr>
          <a:xfrm>
            <a:off x="1892300" y="2611438"/>
            <a:ext cx="1357313" cy="841375"/>
          </a:xfrm>
          <a:prstGeom prst="rect">
            <a:avLst/>
          </a:prstGeom>
          <a:solidFill>
            <a:sysClr val="windowText" lastClr="000000"/>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5" name="Rectangle 14"/>
          <p:cNvSpPr/>
          <p:nvPr/>
        </p:nvSpPr>
        <p:spPr>
          <a:xfrm>
            <a:off x="1585913" y="2611438"/>
            <a:ext cx="258762" cy="841375"/>
          </a:xfrm>
          <a:prstGeom prst="rect">
            <a:avLst/>
          </a:prstGeom>
          <a:solidFill>
            <a:srgbClr val="EEECE1">
              <a:lumMod val="10000"/>
            </a:srgbClr>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6" name="Rectangle 15"/>
          <p:cNvSpPr/>
          <p:nvPr/>
        </p:nvSpPr>
        <p:spPr>
          <a:xfrm>
            <a:off x="1358900" y="2611438"/>
            <a:ext cx="177800" cy="841375"/>
          </a:xfrm>
          <a:prstGeom prst="rect">
            <a:avLst/>
          </a:prstGeom>
          <a:solidFill>
            <a:srgbClr val="EEECE1">
              <a:lumMod val="25000"/>
            </a:srgbClr>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7" name="Rectangle 16"/>
          <p:cNvSpPr/>
          <p:nvPr/>
        </p:nvSpPr>
        <p:spPr>
          <a:xfrm>
            <a:off x="1230313" y="2611438"/>
            <a:ext cx="80962" cy="841375"/>
          </a:xfrm>
          <a:prstGeom prst="rect">
            <a:avLst/>
          </a:prstGeom>
          <a:solidFill>
            <a:srgbClr val="EEECE1">
              <a:lumMod val="50000"/>
            </a:srgbClr>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8" name="TextBox 17"/>
          <p:cNvSpPr txBox="1"/>
          <p:nvPr/>
        </p:nvSpPr>
        <p:spPr>
          <a:xfrm>
            <a:off x="589321" y="1431925"/>
            <a:ext cx="3174267" cy="584775"/>
          </a:xfrm>
          <a:prstGeom prst="rect">
            <a:avLst/>
          </a:prstGeom>
          <a:noFill/>
        </p:spPr>
        <p:txBody>
          <a:bodyPr wrap="none">
            <a:spAutoFit/>
          </a:bodyPr>
          <a:lstStyle/>
          <a:p>
            <a:pPr algn="ctr"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Mặt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trận</a:t>
            </a:r>
            <a:r>
              <a:rPr lang="en-US" sz="1600" dirty="0">
                <a:latin typeface="Times New Roman" panose="02020603050405020304" pitchFamily="18" charset="0"/>
                <a:cs typeface="Times New Roman" panose="02020603050405020304" pitchFamily="18" charset="0"/>
              </a:rPr>
              <a:t> TQ </a:t>
            </a:r>
            <a:r>
              <a:rPr lang="en-US" sz="1600" dirty="0" err="1">
                <a:latin typeface="Times New Roman" panose="02020603050405020304" pitchFamily="18" charset="0"/>
                <a:cs typeface="Times New Roman" panose="02020603050405020304" pitchFamily="18" charset="0"/>
              </a:rPr>
              <a:t>Việt</a:t>
            </a:r>
            <a:r>
              <a:rPr lang="en-US" sz="1600" dirty="0">
                <a:latin typeface="Times New Roman" panose="02020603050405020304" pitchFamily="18" charset="0"/>
                <a:cs typeface="Times New Roman" panose="02020603050405020304" pitchFamily="18" charset="0"/>
              </a:rPr>
              <a:t> Nam, </a:t>
            </a:r>
          </a:p>
          <a:p>
            <a:pPr algn="ctr"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Mặt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trận</a:t>
            </a:r>
            <a:r>
              <a:rPr lang="en-US" sz="1600" dirty="0">
                <a:latin typeface="Times New Roman" panose="02020603050405020304" pitchFamily="18" charset="0"/>
                <a:cs typeface="Times New Roman" panose="02020603050405020304" pitchFamily="18" charset="0"/>
              </a:rPr>
              <a:t> </a:t>
            </a:r>
            <a:endParaRPr lang="en-US" sz="1600" i="1" dirty="0">
              <a:solidFill>
                <a:prstClr val="black"/>
              </a:solidFill>
              <a:latin typeface="Calibri"/>
            </a:endParaRPr>
          </a:p>
        </p:txBody>
      </p:sp>
      <p:sp>
        <p:nvSpPr>
          <p:cNvPr id="24" name="TextBox 23"/>
          <p:cNvSpPr txBox="1"/>
          <p:nvPr/>
        </p:nvSpPr>
        <p:spPr>
          <a:xfrm>
            <a:off x="1733550" y="2747963"/>
            <a:ext cx="1693863" cy="461962"/>
          </a:xfrm>
          <a:prstGeom prst="rect">
            <a:avLst/>
          </a:prstGeom>
          <a:noFill/>
        </p:spPr>
        <p:txBody>
          <a:bodyPr>
            <a:spAutoFit/>
          </a:bodyPr>
          <a:lstStyle/>
          <a:p>
            <a:pPr algn="ctr" fontAlgn="auto">
              <a:spcBef>
                <a:spcPts val="0"/>
              </a:spcBef>
              <a:spcAft>
                <a:spcPts val="0"/>
              </a:spcAft>
              <a:defRPr/>
            </a:pPr>
            <a:r>
              <a:rPr lang="en-US" sz="2400" b="1">
                <a:solidFill>
                  <a:prstClr val="white"/>
                </a:solidFill>
                <a:latin typeface="Times New Roman" pitchFamily="18" charset="0"/>
                <a:ea typeface="+mn-ea"/>
                <a:cs typeface="Times New Roman" pitchFamily="18" charset="0"/>
              </a:rPr>
              <a:t>Vai trò</a:t>
            </a:r>
            <a:endParaRPr lang="en-US" sz="2400" b="1" dirty="0">
              <a:solidFill>
                <a:prstClr val="white"/>
              </a:solidFill>
              <a:latin typeface="Times New Roman" pitchFamily="18" charset="0"/>
              <a:ea typeface="+mn-ea"/>
              <a:cs typeface="Times New Roman" pitchFamily="18" charset="0"/>
            </a:endParaRPr>
          </a:p>
        </p:txBody>
      </p:sp>
      <p:sp>
        <p:nvSpPr>
          <p:cNvPr id="3" name="Hộp_Văn_Bản 2"/>
          <p:cNvSpPr txBox="1"/>
          <p:nvPr/>
        </p:nvSpPr>
        <p:spPr>
          <a:xfrm>
            <a:off x="1292225" y="276989"/>
            <a:ext cx="6858000" cy="1138773"/>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3.8. </a:t>
            </a:r>
            <a:r>
              <a:rPr lang="en-US" sz="2000" b="1" spc="-20" dirty="0">
                <a:effectLst/>
                <a:latin typeface="Times New Roman" panose="02020603050405020304" pitchFamily="18" charset="0"/>
                <a:ea typeface="Calibri" panose="020F0502020204030204" pitchFamily="34" charset="0"/>
              </a:rPr>
              <a:t>Huy </a:t>
            </a:r>
            <a:r>
              <a:rPr lang="en-US" sz="2000" b="1" spc="-20" dirty="0" err="1">
                <a:effectLst/>
                <a:latin typeface="Times New Roman" panose="02020603050405020304" pitchFamily="18" charset="0"/>
                <a:ea typeface="Calibri" panose="020F0502020204030204" pitchFamily="34" charset="0"/>
              </a:rPr>
              <a:t>động</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nguồn</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lực</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xã</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hội</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tham</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gia</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công</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tác</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truyền</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thông</a:t>
            </a:r>
            <a:r>
              <a:rPr lang="en-US" sz="2000" b="1" spc="-20" dirty="0">
                <a:effectLst/>
                <a:latin typeface="Times New Roman" panose="02020603050405020304" pitchFamily="18" charset="0"/>
                <a:ea typeface="Calibri" panose="020F0502020204030204" pitchFamily="34" charset="0"/>
              </a:rPr>
              <a:t> </a:t>
            </a:r>
          </a:p>
          <a:p>
            <a:pPr algn="just"/>
            <a:r>
              <a:rPr lang="en-US" sz="2000" b="1" spc="-20" dirty="0" err="1">
                <a:effectLst/>
                <a:latin typeface="Times New Roman" panose="02020603050405020304" pitchFamily="18" charset="0"/>
                <a:ea typeface="Calibri" panose="020F0502020204030204" pitchFamily="34" charset="0"/>
              </a:rPr>
              <a:t>dự</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thảo</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chính</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sách</a:t>
            </a:r>
            <a:r>
              <a:rPr lang="en-US" sz="2000" b="1" spc="-20" dirty="0">
                <a:effectLst/>
                <a:latin typeface="Times New Roman" panose="02020603050405020304" pitchFamily="18" charset="0"/>
                <a:ea typeface="Calibri" panose="020F0502020204030204" pitchFamily="34" charset="0"/>
              </a:rPr>
              <a:t> </a:t>
            </a:r>
            <a:endParaRPr lang="en-US" sz="2000" b="1" dirty="0">
              <a:solidFill>
                <a:srgbClr val="4A4644"/>
              </a:solidFill>
              <a:latin typeface="Times New Roman" panose="02020603050405020304" pitchFamily="18" charset="0"/>
              <a:cs typeface="Times New Roman" panose="02020603050405020304" pitchFamily="18" charset="0"/>
            </a:endParaRPr>
          </a:p>
          <a:p>
            <a:pPr>
              <a:defRPr/>
            </a:pPr>
            <a:r>
              <a:rPr lang="en-US" sz="2800" b="1" dirty="0">
                <a:solidFill>
                  <a:schemeClr val="tx1">
                    <a:lumMod val="75000"/>
                    <a:lumOff val="25000"/>
                  </a:schemeClr>
                </a:solidFill>
                <a:latin typeface="Arial" pitchFamily="34" charset="0"/>
              </a:rPr>
              <a:t> </a:t>
            </a:r>
          </a:p>
        </p:txBody>
      </p:sp>
      <p:sp>
        <p:nvSpPr>
          <p:cNvPr id="27" name="TextBox 17"/>
          <p:cNvSpPr txBox="1"/>
          <p:nvPr/>
        </p:nvSpPr>
        <p:spPr>
          <a:xfrm>
            <a:off x="1529492" y="4216400"/>
            <a:ext cx="2480166" cy="584775"/>
          </a:xfrm>
          <a:prstGeom prst="rect">
            <a:avLst/>
          </a:prstGeom>
          <a:noFill/>
        </p:spPr>
        <p:txBody>
          <a:bodyPr wrap="none">
            <a:spAutoFit/>
          </a:bodyPr>
          <a:lstStyle/>
          <a:p>
            <a:pPr algn="ctr"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nghiệp</a:t>
            </a:r>
            <a:r>
              <a:rPr lang="en-US" sz="1600" dirty="0">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cá</a:t>
            </a:r>
            <a:r>
              <a:rPr lang="en-US" sz="1600" dirty="0">
                <a:latin typeface="Times New Roman" panose="02020603050405020304" pitchFamily="18" charset="0"/>
                <a:cs typeface="Times New Roman" panose="02020603050405020304" pitchFamily="18" charset="0"/>
              </a:rPr>
              <a:t> nhân </a:t>
            </a:r>
            <a:r>
              <a:rPr lang="en-US" sz="1600" dirty="0" err="1">
                <a:latin typeface="Times New Roman" panose="02020603050405020304" pitchFamily="18" charset="0"/>
                <a:cs typeface="Times New Roman" panose="02020603050405020304" pitchFamily="18" charset="0"/>
              </a:rPr>
              <a:t>khác</a:t>
            </a:r>
            <a:endParaRPr lang="en-US" sz="1600" i="1" dirty="0">
              <a:solidFill>
                <a:prstClr val="black"/>
              </a:solidFill>
              <a:latin typeface="Calibri"/>
            </a:endParaRPr>
          </a:p>
        </p:txBody>
      </p:sp>
      <p:sp>
        <p:nvSpPr>
          <p:cNvPr id="28" name="TextBox 17"/>
          <p:cNvSpPr txBox="1"/>
          <p:nvPr/>
        </p:nvSpPr>
        <p:spPr>
          <a:xfrm>
            <a:off x="6645560" y="2216150"/>
            <a:ext cx="1733167" cy="584775"/>
          </a:xfrm>
          <a:prstGeom prst="rect">
            <a:avLst/>
          </a:prstGeom>
          <a:noFill/>
        </p:spPr>
        <p:txBody>
          <a:bodyPr wrap="none">
            <a:spAutoFit/>
          </a:bodyPr>
          <a:lstStyle/>
          <a:p>
            <a:pPr algn="ctr"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Liên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đoàn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sư</a:t>
            </a:r>
            <a:r>
              <a:rPr lang="en-US" sz="1600" dirty="0">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Việt</a:t>
            </a:r>
            <a:r>
              <a:rPr lang="en-US" sz="1600" dirty="0">
                <a:latin typeface="Times New Roman" panose="02020603050405020304" pitchFamily="18" charset="0"/>
                <a:cs typeface="Times New Roman" panose="02020603050405020304" pitchFamily="18" charset="0"/>
              </a:rPr>
              <a:t> Nam</a:t>
            </a:r>
            <a:endParaRPr lang="en-US" sz="1600" i="1" dirty="0">
              <a:solidFill>
                <a:prstClr val="black"/>
              </a:solidFill>
              <a:latin typeface="Calibri"/>
            </a:endParaRPr>
          </a:p>
        </p:txBody>
      </p:sp>
      <p:sp>
        <p:nvSpPr>
          <p:cNvPr id="29" name="TextBox 17"/>
          <p:cNvSpPr txBox="1"/>
          <p:nvPr/>
        </p:nvSpPr>
        <p:spPr>
          <a:xfrm>
            <a:off x="4840854" y="4780250"/>
            <a:ext cx="2278188" cy="584775"/>
          </a:xfrm>
          <a:prstGeom prst="rect">
            <a:avLst/>
          </a:prstGeom>
          <a:noFill/>
        </p:spPr>
        <p:txBody>
          <a:bodyPr wrap="none">
            <a:spAutoFit/>
          </a:bodyPr>
          <a:lstStyle/>
          <a:p>
            <a:pPr algn="ctr"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Nhà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tiễn</a:t>
            </a:r>
            <a:r>
              <a:rPr lang="en-US" sz="1600" dirty="0">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chuyên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a:t>
            </a:r>
            <a:r>
              <a:rPr lang="en-US" sz="1600" dirty="0">
                <a:latin typeface="Times New Roman" panose="02020603050405020304" pitchFamily="18" charset="0"/>
                <a:cs typeface="Times New Roman" panose="02020603050405020304" pitchFamily="18" charset="0"/>
              </a:rPr>
              <a:t> khoa </a:t>
            </a:r>
            <a:r>
              <a:rPr lang="en-US" sz="1600" dirty="0" err="1">
                <a:latin typeface="Times New Roman" panose="02020603050405020304" pitchFamily="18" charset="0"/>
                <a:cs typeface="Times New Roman" panose="02020603050405020304" pitchFamily="18" charset="0"/>
              </a:rPr>
              <a:t>học</a:t>
            </a:r>
            <a:endParaRPr lang="en-US" sz="1600" i="1" dirty="0">
              <a:solidFill>
                <a:prstClr val="black"/>
              </a:solidFill>
              <a:latin typeface="Calibri"/>
            </a:endParaRPr>
          </a:p>
        </p:txBody>
      </p:sp>
      <p:sp>
        <p:nvSpPr>
          <p:cNvPr id="30" name="TextBox 17"/>
          <p:cNvSpPr txBox="1"/>
          <p:nvPr/>
        </p:nvSpPr>
        <p:spPr>
          <a:xfrm>
            <a:off x="5760835" y="3546475"/>
            <a:ext cx="2621165" cy="584775"/>
          </a:xfrm>
          <a:prstGeom prst="rect">
            <a:avLst/>
          </a:prstGeom>
          <a:noFill/>
        </p:spPr>
        <p:txBody>
          <a:bodyPr wrap="square">
            <a:spAutoFit/>
          </a:bodyPr>
          <a:lstStyle/>
          <a:p>
            <a:pPr algn="r"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Phòng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p>
          <a:p>
            <a:pPr algn="r"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nghiệp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Việt</a:t>
            </a:r>
            <a:r>
              <a:rPr lang="en-US" sz="1600" dirty="0">
                <a:latin typeface="Times New Roman" panose="02020603050405020304" pitchFamily="18" charset="0"/>
                <a:cs typeface="Times New Roman" panose="02020603050405020304" pitchFamily="18" charset="0"/>
              </a:rPr>
              <a:t> Nam</a:t>
            </a:r>
            <a:endParaRPr lang="en-US" sz="1600" i="1" dirty="0">
              <a:solidFill>
                <a:prstClr val="black"/>
              </a:solidFill>
              <a:latin typeface="Calibri"/>
            </a:endParaRPr>
          </a:p>
        </p:txBody>
      </p:sp>
      <p:sp>
        <p:nvSpPr>
          <p:cNvPr id="32" name="TextBox 17"/>
          <p:cNvSpPr txBox="1"/>
          <p:nvPr/>
        </p:nvSpPr>
        <p:spPr>
          <a:xfrm>
            <a:off x="4972415" y="1193800"/>
            <a:ext cx="2063385" cy="338554"/>
          </a:xfrm>
          <a:prstGeom prst="rect">
            <a:avLst/>
          </a:prstGeom>
          <a:noFill/>
        </p:spPr>
        <p:txBody>
          <a:bodyPr wrap="none">
            <a:spAutoFit/>
          </a:bodyPr>
          <a:lstStyle/>
          <a:p>
            <a:pPr algn="r"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Việt</a:t>
            </a:r>
            <a:r>
              <a:rPr lang="en-US" sz="1600" dirty="0">
                <a:latin typeface="Times New Roman" panose="02020603050405020304" pitchFamily="18" charset="0"/>
                <a:cs typeface="Times New Roman" panose="02020603050405020304" pitchFamily="18" charset="0"/>
              </a:rPr>
              <a:t> Nam</a:t>
            </a:r>
            <a:endParaRPr lang="en-US" sz="1600" i="1" dirty="0">
              <a:solidFill>
                <a:prstClr val="black"/>
              </a:solidFill>
              <a:latin typeface="Calibri"/>
            </a:endParaRPr>
          </a:p>
        </p:txBody>
      </p:sp>
      <p:pic>
        <p:nvPicPr>
          <p:cNvPr id="3074" name="Picture 2" descr="D:\Đề án Tăng cường truyền thông dự thảo chính sách pháp luật trong văn bản QPPL\Bài giảng về truyền thông dự thảo chính sách pháp luật\Nguồn nhân lự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899" y="2665657"/>
            <a:ext cx="2299531" cy="74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5182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27" grpId="0"/>
      <p:bldP spid="28" grpId="0"/>
      <p:bldP spid="29" grpId="0"/>
      <p:bldP spid="30"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8229600" cy="793750"/>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000" smtClean="0">
                <a:solidFill>
                  <a:schemeClr val="tx1"/>
                </a:solidFill>
                <a:effectLst/>
                <a:latin typeface="Times New Roman" panose="02020603050405020304" pitchFamily="18" charset="0"/>
                <a:cs typeface="Times New Roman" panose="02020603050405020304" pitchFamily="18" charset="0"/>
              </a:rPr>
              <a:t>V. HƯỚNG DẪN TRIỂN </a:t>
            </a:r>
            <a:r>
              <a:rPr lang="en-US" sz="2000" dirty="0">
                <a:solidFill>
                  <a:schemeClr val="tx1"/>
                </a:solidFill>
                <a:effectLst/>
                <a:latin typeface="Times New Roman" panose="02020603050405020304" pitchFamily="18" charset="0"/>
                <a:cs typeface="Times New Roman" panose="02020603050405020304" pitchFamily="18" charset="0"/>
              </a:rPr>
              <a:t>KHAI QUYẾT ĐỊNH SỐ 407</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idx="1"/>
          </p:nvPr>
        </p:nvSpPr>
        <p:spPr/>
        <p:txBody>
          <a:bodyPr/>
          <a:lstStyle/>
          <a:p>
            <a:r>
              <a:rPr lang="en-US">
                <a:solidFill>
                  <a:schemeClr val="bg2">
                    <a:lumMod val="50000"/>
                  </a:schemeClr>
                </a:solidFill>
              </a:rPr>
              <a:t>………………………….</a:t>
            </a:r>
          </a:p>
        </p:txBody>
      </p:sp>
      <p:sp>
        <p:nvSpPr>
          <p:cNvPr id="10" name="Text Placeholder 9"/>
          <p:cNvSpPr>
            <a:spLocks noGrp="1"/>
          </p:cNvSpPr>
          <p:nvPr>
            <p:ph type="body" sz="half" idx="3"/>
          </p:nvPr>
        </p:nvSpPr>
        <p:spPr/>
        <p:txBody>
          <a:bodyPr/>
          <a:lstStyle/>
          <a:p>
            <a:r>
              <a:rPr lang="en-US">
                <a:solidFill>
                  <a:schemeClr val="bg2">
                    <a:lumMod val="50000"/>
                  </a:schemeClr>
                </a:solidFill>
              </a:rPr>
              <a:t>………</a:t>
            </a:r>
          </a:p>
        </p:txBody>
      </p:sp>
      <p:sp>
        <p:nvSpPr>
          <p:cNvPr id="9" name="Content Placeholder 8"/>
          <p:cNvSpPr>
            <a:spLocks noGrp="1"/>
          </p:cNvSpPr>
          <p:nvPr>
            <p:ph sz="quarter" idx="2"/>
          </p:nvPr>
        </p:nvSpPr>
        <p:spPr/>
        <p:txBody>
          <a:bodyPr>
            <a:normAutofit/>
          </a:bodyPr>
          <a:lstStyle/>
          <a:p>
            <a:pPr algn="just"/>
            <a:r>
              <a:rPr lang="en-US" sz="1600" dirty="0" err="1">
                <a:latin typeface="Times New Roman" panose="02020603050405020304" pitchFamily="18" charset="0"/>
                <a:cs typeface="Times New Roman" panose="02020603050405020304" pitchFamily="18" charset="0"/>
              </a:rPr>
              <a:t>Bộ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pháp</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PBGDPL </a:t>
            </a:r>
            <a:r>
              <a:rPr lang="en-US" sz="1600" dirty="0" err="1">
                <a:latin typeface="Times New Roman" panose="02020603050405020304" pitchFamily="18" charset="0"/>
                <a:cs typeface="Times New Roman" panose="02020603050405020304" pitchFamily="18" charset="0"/>
              </a:rPr>
              <a:t>trung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mưu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đồng</a:t>
            </a:r>
            <a:r>
              <a:rPr lang="en-US" sz="1600" dirty="0">
                <a:latin typeface="Times New Roman" panose="02020603050405020304" pitchFamily="18" charset="0"/>
                <a:cs typeface="Times New Roman" panose="02020603050405020304" pitchFamily="18" charset="0"/>
              </a:rPr>
              <a:t> ban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2075/HĐPH </a:t>
            </a:r>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23/6/2022 </a:t>
            </a:r>
            <a:r>
              <a:rPr lang="en-US" sz="1600" dirty="0" err="1">
                <a:latin typeface="Times New Roman" panose="02020603050405020304" pitchFamily="18" charset="0"/>
                <a:cs typeface="Times New Roman" panose="02020603050405020304" pitchFamily="18" charset="0"/>
              </a:rPr>
              <a:t>hướng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dẫn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triển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năm</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2022;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đôn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đốc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a:t>
            </a:r>
            <a:r>
              <a:rPr lang="en-US" sz="1600" dirty="0">
                <a:latin typeface="Times New Roman" panose="02020603050405020304" pitchFamily="18" charset="0"/>
                <a:cs typeface="Times New Roman" panose="02020603050405020304" pitchFamily="18" charset="0"/>
              </a:rPr>
              <a:t>; ban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năm</a:t>
            </a:r>
            <a:r>
              <a:rPr lang="en-US" sz="1600" dirty="0">
                <a:latin typeface="Times New Roman" panose="02020603050405020304" pitchFamily="18" charset="0"/>
                <a:cs typeface="Times New Roman" panose="02020603050405020304" pitchFamily="18" charset="0"/>
              </a:rPr>
              <a:t> 2022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pháp</a:t>
            </a:r>
            <a:r>
              <a:rPr lang="en-US" sz="1600" dirty="0">
                <a:latin typeface="Times New Roman" panose="02020603050405020304" pitchFamily="18" charset="0"/>
                <a:cs typeface="Times New Roman" panose="02020603050405020304" pitchFamily="18" charset="0"/>
              </a:rPr>
              <a:t>.</a:t>
            </a:r>
          </a:p>
          <a:p>
            <a:pPr algn="just"/>
            <a:r>
              <a:rPr lang="en-US" sz="1600" dirty="0" err="1" smtClean="0">
                <a:latin typeface="Times New Roman" panose="02020603050405020304" pitchFamily="18" charset="0"/>
                <a:cs typeface="Times New Roman" panose="02020603050405020304" pitchFamily="18" charset="0"/>
              </a:rPr>
              <a:t>Đến</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nay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08 </a:t>
            </a:r>
            <a:r>
              <a:rPr lang="en-US" sz="1600" dirty="0" err="1">
                <a:latin typeface="Times New Roman" panose="02020603050405020304" pitchFamily="18" charset="0"/>
                <a:cs typeface="Times New Roman" panose="02020603050405020304" pitchFamily="18" charset="0"/>
              </a:rPr>
              <a:t>bộ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ngành</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55 </a:t>
            </a:r>
            <a:r>
              <a:rPr lang="en-US" sz="1600" dirty="0" err="1">
                <a:latin typeface="Times New Roman" panose="02020603050405020304" pitchFamily="18" charset="0"/>
                <a:cs typeface="Times New Roman" panose="02020603050405020304" pitchFamily="18" charset="0"/>
              </a:rPr>
              <a:t>tỉnh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phố</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đã</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ban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hoạch</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thực</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án</a:t>
            </a:r>
            <a:r>
              <a:rPr lang="en-US" sz="1600" dirty="0" smtClean="0">
                <a:latin typeface="Times New Roman" panose="02020603050405020304" pitchFamily="18" charset="0"/>
                <a:cs typeface="Times New Roman" panose="02020603050405020304" pitchFamily="18" charset="0"/>
              </a:rPr>
              <a:t>, 13 </a:t>
            </a:r>
            <a:r>
              <a:rPr lang="en-US" sz="1600" dirty="0" err="1">
                <a:latin typeface="Times New Roman" panose="02020603050405020304" pitchFamily="18" charset="0"/>
                <a:cs typeface="Times New Roman" panose="02020603050405020304" pitchFamily="18" charset="0"/>
              </a:rPr>
              <a:t>địa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ban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của</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phối</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hợp</a:t>
            </a:r>
            <a:r>
              <a:rPr lang="en-US" sz="1600" dirty="0" smtClean="0">
                <a:latin typeface="Times New Roman" panose="02020603050405020304" pitchFamily="18" charset="0"/>
                <a:cs typeface="Times New Roman" panose="02020603050405020304" pitchFamily="18" charset="0"/>
              </a:rPr>
              <a:t> PBGDPL </a:t>
            </a:r>
            <a:r>
              <a:rPr lang="en-US" sz="1600" dirty="0" err="1">
                <a:latin typeface="Times New Roman" panose="02020603050405020304" pitchFamily="18" charset="0"/>
                <a:cs typeface="Times New Roman" panose="02020603050405020304" pitchFamily="18" charset="0"/>
              </a:rPr>
              <a:t>cấp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tỉnh</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r>
              <a:rPr lang="en-US" sz="1600" dirty="0" err="1" smtClean="0">
                <a:latin typeface="Times New Roman" panose="02020603050405020304" pitchFamily="18" charset="0"/>
                <a:cs typeface="Times New Roman" panose="02020603050405020304" pitchFamily="18" charset="0"/>
              </a:rPr>
              <a:t>Bộ</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Tư</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pháp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đang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xây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dựng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Tài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liệu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hướng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dẫn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kỹ</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năng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truyền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thông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dự</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thảo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chính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sách</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endParaRPr lang="en-US" sz="1600" dirty="0"/>
          </a:p>
        </p:txBody>
      </p:sp>
      <p:sp>
        <p:nvSpPr>
          <p:cNvPr id="11" name="Content Placeholder 10"/>
          <p:cNvSpPr>
            <a:spLocks noGrp="1"/>
          </p:cNvSpPr>
          <p:nvPr>
            <p:ph sz="quarter" idx="4"/>
          </p:nvPr>
        </p:nvSpPr>
        <p:spPr/>
        <p:txBody>
          <a:bodyPr>
            <a:noAutofit/>
          </a:bodyPr>
          <a:lstStyle/>
          <a:p>
            <a:pPr algn="just"/>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16/6/2022, </a:t>
            </a:r>
            <a:r>
              <a:rPr lang="en-US" sz="1600" dirty="0" err="1">
                <a:latin typeface="Times New Roman" panose="02020603050405020304" pitchFamily="18" charset="0"/>
                <a:cs typeface="Times New Roman" panose="02020603050405020304" pitchFamily="18" charset="0"/>
              </a:rPr>
              <a:t>Bộ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Tọa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trò</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báo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nòng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cốt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lực</a:t>
            </a:r>
            <a:r>
              <a:rPr lang="en-US" sz="1600" dirty="0">
                <a:latin typeface="Times New Roman" panose="02020603050405020304" pitchFamily="18" charset="0"/>
                <a:cs typeface="Times New Roman" panose="02020603050405020304" pitchFamily="18" charset="0"/>
              </a:rPr>
              <a:t> ở </a:t>
            </a:r>
            <a:r>
              <a:rPr lang="en-US" sz="1600" dirty="0" err="1">
                <a:latin typeface="Times New Roman" panose="02020603050405020304" pitchFamily="18" charset="0"/>
                <a:cs typeface="Times New Roman" panose="02020603050405020304" pitchFamily="18" charset="0"/>
              </a:rPr>
              <a:t>trung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phương</a:t>
            </a:r>
            <a:r>
              <a:rPr lang="en-US" sz="1600" dirty="0">
                <a:latin typeface="Times New Roman" panose="02020603050405020304" pitchFamily="18" charset="0"/>
                <a:cs typeface="Times New Roman" panose="02020603050405020304" pitchFamily="18" charset="0"/>
              </a:rPr>
              <a:t>. </a:t>
            </a:r>
          </a:p>
          <a:p>
            <a:pPr algn="just"/>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24/6/2022, </a:t>
            </a: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PBGDPL </a:t>
            </a:r>
            <a:r>
              <a:rPr lang="en-US" sz="1600" dirty="0" err="1">
                <a:latin typeface="Times New Roman" panose="02020603050405020304" pitchFamily="18" charset="0"/>
                <a:cs typeface="Times New Roman" panose="02020603050405020304" pitchFamily="18" charset="0"/>
              </a:rPr>
              <a:t>trung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triển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407/QĐ-</a:t>
            </a:r>
            <a:r>
              <a:rPr lang="en-US" sz="1600" dirty="0" err="1">
                <a:latin typeface="Times New Roman" panose="02020603050405020304" pitchFamily="18" charset="0"/>
                <a:cs typeface="Times New Roman" panose="02020603050405020304" pitchFamily="18" charset="0"/>
              </a:rPr>
              <a:t>TTg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p:txBody>
      </p:sp>
      <p:pic>
        <p:nvPicPr>
          <p:cNvPr id="12" name="Picture 11" descr="C:\Users\Administrator\Pictures\61243-24.06.2022-trien-khai-407--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962400"/>
            <a:ext cx="2362200" cy="1447800"/>
          </a:xfrm>
          <a:prstGeom prst="rect">
            <a:avLst/>
          </a:prstGeom>
          <a:noFill/>
          <a:ln>
            <a:noFill/>
          </a:ln>
        </p:spPr>
      </p:pic>
    </p:spTree>
    <p:extLst>
      <p:ext uri="{BB962C8B-B14F-4D97-AF65-F5344CB8AC3E}">
        <p14:creationId xmlns:p14="http://schemas.microsoft.com/office/powerpoint/2010/main" val="12769908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fade">
                                      <p:cBhvr>
                                        <p:cTn id="42" dur="1000"/>
                                        <p:tgtEl>
                                          <p:spTgt spid="11">
                                            <p:txEl>
                                              <p:pRg st="1" end="1"/>
                                            </p:txEl>
                                          </p:spTgt>
                                        </p:tgtEl>
                                      </p:cBhvr>
                                    </p:animEffect>
                                    <p:anim calcmode="lin" valueType="num">
                                      <p:cBhvr>
                                        <p:cTn id="4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2788" y="1338145"/>
            <a:ext cx="5662612" cy="1384994"/>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ound Same Side Corner Rectangle 1"/>
          <p:cNvSpPr/>
          <p:nvPr/>
        </p:nvSpPr>
        <p:spPr>
          <a:xfrm rot="16200000">
            <a:off x="1685925" y="1033403"/>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3252788" y="2971800"/>
            <a:ext cx="5662612" cy="1600199"/>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 Same Side Corner Rectangle 1"/>
          <p:cNvSpPr/>
          <p:nvPr/>
        </p:nvSpPr>
        <p:spPr>
          <a:xfrm rot="16200000">
            <a:off x="1152525" y="2752724"/>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2"/>
          <p:cNvSpPr/>
          <p:nvPr/>
        </p:nvSpPr>
        <p:spPr>
          <a:xfrm>
            <a:off x="3252788" y="4776788"/>
            <a:ext cx="5662612" cy="1256505"/>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ound Same Side Corner Rectangle 1"/>
          <p:cNvSpPr/>
          <p:nvPr/>
        </p:nvSpPr>
        <p:spPr>
          <a:xfrm rot="16200000">
            <a:off x="1819274" y="438546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0" name="Rectangle 46"/>
          <p:cNvSpPr>
            <a:spLocks noChangeArrowheads="1"/>
          </p:cNvSpPr>
          <p:nvPr/>
        </p:nvSpPr>
        <p:spPr bwMode="auto">
          <a:xfrm>
            <a:off x="3333750" y="1423927"/>
            <a:ext cx="4838700" cy="1169551"/>
          </a:xfrm>
          <a:prstGeom prst="rect">
            <a:avLst/>
          </a:prstGeom>
          <a:noFill/>
          <a:ln w="9525">
            <a:noFill/>
            <a:miter lim="800000"/>
            <a:headEnd/>
            <a:tailEnd/>
          </a:ln>
        </p:spPr>
        <p:txBody>
          <a:bodyPr wrap="square" anchor="ctr">
            <a:spAutoFit/>
          </a:bodyPr>
          <a:lstStyle/>
          <a:p>
            <a:pPr algn="just"/>
            <a:r>
              <a:rPr lang="en-US" sz="1400" b="1" dirty="0">
                <a:latin typeface="Times New Roman" panose="02020603050405020304" pitchFamily="18" charset="0"/>
                <a:cs typeface="Times New Roman" panose="02020603050405020304" pitchFamily="18" charset="0"/>
              </a:rPr>
              <a:t>1. </a:t>
            </a:r>
            <a:r>
              <a:rPr lang="en-US" sz="1400" b="1" dirty="0" err="1">
                <a:latin typeface="Times New Roman" panose="02020603050405020304" pitchFamily="18" charset="0"/>
                <a:cs typeface="Times New Roman" panose="02020603050405020304" pitchFamily="18" charset="0"/>
              </a:rPr>
              <a:t>Thống</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nhất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nhận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thức</a:t>
            </a:r>
            <a:r>
              <a:rPr lang="en-US" sz="1400" b="1"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tầm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trọng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đây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nhiệm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cấp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ngành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trì</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soạn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chịu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nhiệm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động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kế</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endParaRPr lang="en-US" sz="1400" dirty="0">
              <a:solidFill>
                <a:srgbClr val="4A4644"/>
              </a:solidFill>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2847170" y="3071465"/>
            <a:ext cx="5458631" cy="1384995"/>
          </a:xfrm>
          <a:prstGeom prst="rect">
            <a:avLst/>
          </a:prstGeom>
          <a:noFill/>
          <a:ln w="9525">
            <a:noFill/>
            <a:miter lim="800000"/>
            <a:headEnd/>
            <a:tailEnd/>
          </a:ln>
        </p:spPr>
        <p:txBody>
          <a:bodyPr wrap="square" anchor="ctr">
            <a:spAutoFit/>
          </a:bodyPr>
          <a:lstStyle/>
          <a:p>
            <a:pPr algn="just"/>
            <a:r>
              <a:rPr lang="en-US" sz="1400" b="1" dirty="0">
                <a:solidFill>
                  <a:srgbClr val="4A4644"/>
                </a:solidFill>
                <a:latin typeface="Times New Roman" panose="02020603050405020304" pitchFamily="18" charset="0"/>
                <a:cs typeface="Times New Roman" panose="02020603050405020304" pitchFamily="18" charset="0"/>
              </a:rPr>
              <a:t>2</a:t>
            </a:r>
            <a:r>
              <a:rPr lang="en-US" sz="1400" b="1">
                <a:solidFill>
                  <a:srgbClr val="4A4644"/>
                </a:solidFill>
                <a:latin typeface="Times New Roman" panose="02020603050405020304" pitchFamily="18" charset="0"/>
                <a:cs typeface="Times New Roman" panose="02020603050405020304" pitchFamily="18" charset="0"/>
              </a:rPr>
              <a:t>. </a:t>
            </a:r>
            <a:r>
              <a:rPr lang="vi-VN" sz="1400">
                <a:latin typeface="Times New Roman" panose="02020603050405020304" pitchFamily="18" charset="0"/>
                <a:cs typeface="Times New Roman" panose="02020603050405020304" pitchFamily="18" charset="0"/>
              </a:rPr>
              <a:t>Chỉ đạo, hướng dẫn, tổ chức quán triệt, phổ biến nội dung Đề án phù hợp với điều kiện thực tiễn; phát huy vai trò, trách nhiệm của Người đứng đầu cơ quan, tổ chức ở trung ương và địa phương trong chỉ đạo, hướng dẫn tổ chức thực hiện Đề án; chủ động </a:t>
            </a:r>
            <a:r>
              <a:rPr lang="vi-VN" sz="1400" b="1">
                <a:latin typeface="Times New Roman" panose="02020603050405020304" pitchFamily="18" charset="0"/>
                <a:cs typeface="Times New Roman" panose="02020603050405020304" pitchFamily="18" charset="0"/>
              </a:rPr>
              <a:t>ban hành </a:t>
            </a:r>
            <a:r>
              <a:rPr lang="en-US" sz="1400" b="1" smtClean="0">
                <a:latin typeface="Times New Roman" panose="02020603050405020304" pitchFamily="18" charset="0"/>
                <a:cs typeface="Times New Roman" panose="02020603050405020304" pitchFamily="18" charset="0"/>
              </a:rPr>
              <a:t>K</a:t>
            </a:r>
            <a:r>
              <a:rPr lang="vi-VN" sz="1400" b="1" smtClean="0">
                <a:latin typeface="Times New Roman" panose="02020603050405020304" pitchFamily="18" charset="0"/>
                <a:cs typeface="Times New Roman" panose="02020603050405020304" pitchFamily="18" charset="0"/>
              </a:rPr>
              <a:t>ế </a:t>
            </a:r>
            <a:r>
              <a:rPr lang="vi-VN" sz="1400" b="1">
                <a:latin typeface="Times New Roman" panose="02020603050405020304" pitchFamily="18" charset="0"/>
                <a:cs typeface="Times New Roman" panose="02020603050405020304" pitchFamily="18" charset="0"/>
              </a:rPr>
              <a:t>hoạch triển khai thực hiện các nhiệm vụ của Đề án hoặc lồng ghép trong kế hoạch công tác của cơ quan, đơn vị</a:t>
            </a:r>
            <a:r>
              <a:rPr lang="vi-VN" sz="1400" b="1" smtClean="0">
                <a:latin typeface="Times New Roman" panose="02020603050405020304" pitchFamily="18" charset="0"/>
                <a:cs typeface="Times New Roman" panose="02020603050405020304" pitchFamily="18" charset="0"/>
              </a:rPr>
              <a:t>.</a:t>
            </a:r>
            <a:endParaRPr lang="en-US" sz="1400" b="1">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3467100" y="4819868"/>
            <a:ext cx="4914902" cy="1169551"/>
          </a:xfrm>
          <a:prstGeom prst="rect">
            <a:avLst/>
          </a:prstGeom>
          <a:noFill/>
          <a:ln w="9525">
            <a:noFill/>
            <a:miter lim="800000"/>
            <a:headEnd/>
            <a:tailEnd/>
          </a:ln>
        </p:spPr>
        <p:txBody>
          <a:bodyPr wrap="square" anchor="ctr">
            <a:spAutoFit/>
          </a:bodyPr>
          <a:lstStyle/>
          <a:p>
            <a:pPr algn="just"/>
            <a:r>
              <a:rPr lang="en-US" sz="1400" b="1">
                <a:latin typeface="Times New Roman" panose="02020603050405020304" pitchFamily="18" charset="0"/>
                <a:cs typeface="Times New Roman" panose="02020603050405020304" pitchFamily="18" charset="0"/>
              </a:rPr>
              <a:t>3</a:t>
            </a:r>
            <a:r>
              <a:rPr lang="en-US" sz="1400" b="1" smtClean="0">
                <a:latin typeface="Times New Roman" panose="02020603050405020304" pitchFamily="18" charset="0"/>
                <a:cs typeface="Times New Roman" panose="02020603050405020304" pitchFamily="18" charset="0"/>
              </a:rPr>
              <a:t>. </a:t>
            </a:r>
            <a:r>
              <a:rPr lang="en-US" sz="1400">
                <a:solidFill>
                  <a:srgbClr val="4A4644"/>
                </a:solidFill>
                <a:latin typeface="Times New Roman" panose="02020603050405020304" pitchFamily="18" charset="0"/>
                <a:cs typeface="Times New Roman" panose="02020603050405020304" pitchFamily="18" charset="0"/>
              </a:rPr>
              <a:t>B</a:t>
            </a:r>
            <a:r>
              <a:rPr lang="en-US" sz="1400">
                <a:latin typeface="Times New Roman" panose="02020603050405020304" pitchFamily="18" charset="0"/>
                <a:cs typeface="Times New Roman" panose="02020603050405020304" pitchFamily="18" charset="0"/>
              </a:rPr>
              <a:t>ên cạnh việc ban hành kế hoạch xây dựng văn bản QPPL, cơ quan chủ trì soạn thảo cần đồng thời </a:t>
            </a:r>
            <a:r>
              <a:rPr lang="en-US" sz="1400" b="1">
                <a:latin typeface="Times New Roman" panose="02020603050405020304" pitchFamily="18" charset="0"/>
                <a:cs typeface="Times New Roman" panose="02020603050405020304" pitchFamily="18" charset="0"/>
              </a:rPr>
              <a:t>ban hành kế hoạch truyền thông về nội dung dự thảo chính sách </a:t>
            </a:r>
            <a:r>
              <a:rPr lang="en-US" sz="1400">
                <a:latin typeface="Times New Roman" panose="02020603050405020304" pitchFamily="18" charset="0"/>
                <a:cs typeface="Times New Roman" panose="02020603050405020304" pitchFamily="18" charset="0"/>
              </a:rPr>
              <a:t>theo quy định tại Quyết định số 407</a:t>
            </a:r>
            <a:endParaRPr lang="en-US" sz="1400">
              <a:solidFill>
                <a:srgbClr val="4A4644"/>
              </a:solidFill>
              <a:latin typeface="Times New Roman" panose="02020603050405020304" pitchFamily="18" charset="0"/>
              <a:cs typeface="Times New Roman" panose="02020603050405020304" pitchFamily="18" charset="0"/>
            </a:endParaRPr>
          </a:p>
          <a:p>
            <a:pPr algn="just"/>
            <a:r>
              <a:rPr lang="en-US" sz="1400" b="1"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6" name="Notched Right Arrow 5"/>
          <p:cNvSpPr/>
          <p:nvPr/>
        </p:nvSpPr>
        <p:spPr>
          <a:xfrm>
            <a:off x="1821943" y="1810261"/>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otched Right Arrow 6"/>
          <p:cNvSpPr/>
          <p:nvPr/>
        </p:nvSpPr>
        <p:spPr>
          <a:xfrm>
            <a:off x="1278467" y="3560277"/>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otched Right Arrow 7"/>
          <p:cNvSpPr/>
          <p:nvPr/>
        </p:nvSpPr>
        <p:spPr>
          <a:xfrm>
            <a:off x="1868762" y="5162327"/>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17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animEffect transition="in" filter="barn(inVertical)">
                                      <p:cBhvr>
                                        <p:cTn id="7" dur="500"/>
                                        <p:tgtEl>
                                          <p:spTgt spid="82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11"/>
                                        </p:tgtEl>
                                        <p:attrNameLst>
                                          <p:attrName>style.visibility</p:attrName>
                                        </p:attrNameLst>
                                      </p:cBhvr>
                                      <p:to>
                                        <p:strVal val="visible"/>
                                      </p:to>
                                    </p:set>
                                    <p:animEffect transition="in" filter="barn(inVertical)">
                                      <p:cBhvr>
                                        <p:cTn id="12" dur="500"/>
                                        <p:tgtEl>
                                          <p:spTgt spid="82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12"/>
                                        </p:tgtEl>
                                        <p:attrNameLst>
                                          <p:attrName>style.visibility</p:attrName>
                                        </p:attrNameLst>
                                      </p:cBhvr>
                                      <p:to>
                                        <p:strVal val="visible"/>
                                      </p:to>
                                    </p:set>
                                    <p:animEffect transition="in" filter="barn(inVertical)">
                                      <p:cBhvr>
                                        <p:cTn id="17" dur="500"/>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P spid="8211" grpId="0"/>
      <p:bldP spid="82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2788" y="1509713"/>
            <a:ext cx="5357812" cy="1105703"/>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ound Same Side Corner Rectangle 1"/>
          <p:cNvSpPr/>
          <p:nvPr/>
        </p:nvSpPr>
        <p:spPr>
          <a:xfrm rot="16200000">
            <a:off x="1660525" y="1043389"/>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2890287" y="2962275"/>
            <a:ext cx="5720313" cy="1374593"/>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 Same Side Corner Rectangle 1"/>
          <p:cNvSpPr/>
          <p:nvPr/>
        </p:nvSpPr>
        <p:spPr>
          <a:xfrm rot="16200000">
            <a:off x="1317096" y="2571750"/>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2"/>
          <p:cNvSpPr/>
          <p:nvPr/>
        </p:nvSpPr>
        <p:spPr>
          <a:xfrm>
            <a:off x="3252788" y="4604425"/>
            <a:ext cx="5357812" cy="1600437"/>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ound Same Side Corner Rectangle 1"/>
          <p:cNvSpPr/>
          <p:nvPr/>
        </p:nvSpPr>
        <p:spPr>
          <a:xfrm rot="16200000">
            <a:off x="1604963" y="438546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0" name="Rectangle 46"/>
          <p:cNvSpPr>
            <a:spLocks noChangeArrowheads="1"/>
          </p:cNvSpPr>
          <p:nvPr/>
        </p:nvSpPr>
        <p:spPr bwMode="auto">
          <a:xfrm>
            <a:off x="3308350" y="1876753"/>
            <a:ext cx="4692649" cy="523220"/>
          </a:xfrm>
          <a:prstGeom prst="rect">
            <a:avLst/>
          </a:prstGeom>
          <a:noFill/>
          <a:ln w="9525">
            <a:noFill/>
            <a:miter lim="800000"/>
            <a:headEnd/>
            <a:tailEnd/>
          </a:ln>
        </p:spPr>
        <p:txBody>
          <a:bodyPr wrap="square" anchor="ctr">
            <a:spAutoFit/>
          </a:bodyPr>
          <a:lstStyle/>
          <a:p>
            <a:pPr algn="just"/>
            <a:r>
              <a:rPr lang="en-US" sz="1400" b="1" dirty="0">
                <a:solidFill>
                  <a:srgbClr val="4A4644"/>
                </a:solidFill>
                <a:latin typeface="Times New Roman" panose="02020603050405020304" pitchFamily="18" charset="0"/>
                <a:cs typeface="Times New Roman" panose="02020603050405020304" pitchFamily="18" charset="0"/>
              </a:rPr>
              <a:t>4</a:t>
            </a:r>
            <a:r>
              <a:rPr lang="en-US" sz="1400" b="1">
                <a:solidFill>
                  <a:srgbClr val="4A4644"/>
                </a:solidFill>
                <a:latin typeface="Times New Roman" panose="02020603050405020304" pitchFamily="18" charset="0"/>
                <a:cs typeface="Times New Roman" panose="02020603050405020304" pitchFamily="18" charset="0"/>
              </a:rPr>
              <a:t>. </a:t>
            </a:r>
            <a:r>
              <a:rPr lang="vi-VN" sz="1400">
                <a:latin typeface="Times New Roman" panose="02020603050405020304" pitchFamily="18" charset="0"/>
                <a:cs typeface="Times New Roman" panose="02020603050405020304" pitchFamily="18" charset="0"/>
              </a:rPr>
              <a:t>Rà soát, </a:t>
            </a:r>
            <a:r>
              <a:rPr lang="vi-VN" sz="1400" b="1">
                <a:latin typeface="Times New Roman" panose="02020603050405020304" pitchFamily="18" charset="0"/>
                <a:cs typeface="Times New Roman" panose="02020603050405020304" pitchFamily="18" charset="0"/>
              </a:rPr>
              <a:t>bố trí nguồn lực </a:t>
            </a:r>
            <a:r>
              <a:rPr lang="en-US" sz="1400" smtClean="0">
                <a:latin typeface="Times New Roman" panose="02020603050405020304" pitchFamily="18" charset="0"/>
                <a:cs typeface="Times New Roman" panose="02020603050405020304" pitchFamily="18" charset="0"/>
              </a:rPr>
              <a:t>(con người, kinh phí)</a:t>
            </a:r>
            <a:r>
              <a:rPr lang="vi-VN" sz="1400" smtClean="0">
                <a:latin typeface="Times New Roman" panose="02020603050405020304" pitchFamily="18" charset="0"/>
                <a:cs typeface="Times New Roman" panose="02020603050405020304" pitchFamily="18" charset="0"/>
              </a:rPr>
              <a:t> </a:t>
            </a:r>
            <a:r>
              <a:rPr lang="vi-VN" sz="1400">
                <a:latin typeface="Times New Roman" panose="02020603050405020304" pitchFamily="18" charset="0"/>
                <a:cs typeface="Times New Roman" panose="02020603050405020304" pitchFamily="18" charset="0"/>
              </a:rPr>
              <a:t>để thực hiện có hiệu quả các nhiệm vụ của Đề án.</a:t>
            </a:r>
            <a:endParaRPr lang="en-US" sz="1400" dirty="0">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2956454" y="2844151"/>
            <a:ext cx="5069945" cy="1600438"/>
          </a:xfrm>
          <a:prstGeom prst="rect">
            <a:avLst/>
          </a:prstGeom>
          <a:noFill/>
          <a:ln w="9525">
            <a:noFill/>
            <a:miter lim="800000"/>
            <a:headEnd/>
            <a:tailEnd/>
          </a:ln>
        </p:spPr>
        <p:txBody>
          <a:bodyPr wrap="square" anchor="ctr">
            <a:spAutoFit/>
          </a:bodyPr>
          <a:lstStyle/>
          <a:p>
            <a:r>
              <a:rPr lang="en-US" sz="1400" b="1">
                <a:latin typeface="Times New Roman" panose="02020603050405020304" pitchFamily="18" charset="0"/>
                <a:cs typeface="Times New Roman" panose="02020603050405020304" pitchFamily="18" charset="0"/>
              </a:rPr>
              <a:t>5</a:t>
            </a:r>
            <a:r>
              <a:rPr lang="en-US" sz="1400" b="1" smtClean="0">
                <a:latin typeface="Times New Roman" panose="02020603050405020304" pitchFamily="18" charset="0"/>
                <a:cs typeface="Times New Roman" panose="02020603050405020304" pitchFamily="18" charset="0"/>
              </a:rPr>
              <a:t>. </a:t>
            </a:r>
            <a:r>
              <a:rPr lang="vi-VN" sz="1400" smtClean="0">
                <a:latin typeface="Times New Roman" panose="02020603050405020304" pitchFamily="18" charset="0"/>
                <a:cs typeface="Times New Roman" panose="02020603050405020304" pitchFamily="18" charset="0"/>
              </a:rPr>
              <a:t>Sở </a:t>
            </a:r>
            <a:r>
              <a:rPr lang="vi-VN" sz="1400">
                <a:latin typeface="Times New Roman" panose="02020603050405020304" pitchFamily="18" charset="0"/>
                <a:cs typeface="Times New Roman" panose="02020603050405020304" pitchFamily="18" charset="0"/>
              </a:rPr>
              <a:t>Tư pháp các tỉnh, thành phố trực thuộc trung ương </a:t>
            </a:r>
            <a:r>
              <a:rPr lang="vi-VN" sz="1400" b="1">
                <a:latin typeface="Times New Roman" panose="02020603050405020304" pitchFamily="18" charset="0"/>
                <a:cs typeface="Times New Roman" panose="02020603050405020304" pitchFamily="18" charset="0"/>
              </a:rPr>
              <a:t>làm đầu mối tham mưu,</a:t>
            </a:r>
            <a:r>
              <a:rPr lang="vi-VN" sz="1400">
                <a:latin typeface="Times New Roman" panose="02020603050405020304" pitchFamily="18" charset="0"/>
                <a:cs typeface="Times New Roman" panose="02020603050405020304" pitchFamily="18" charset="0"/>
              </a:rPr>
              <a:t> hướng dẫn, tổng hợp, theo dõi, đôn đốc việc triển khai thực hiện Đề án;</a:t>
            </a:r>
          </a:p>
          <a:p>
            <a:pPr algn="just"/>
            <a:r>
              <a:rPr lang="en-US" sz="1400" smtClean="0">
                <a:latin typeface="Times New Roman" panose="02020603050405020304" pitchFamily="18" charset="0"/>
                <a:cs typeface="Times New Roman" panose="02020603050405020304" pitchFamily="18" charset="0"/>
              </a:rPr>
              <a:t>Sở, ngành </a:t>
            </a:r>
            <a:r>
              <a:rPr lang="vi-VN" sz="1400" smtClean="0">
                <a:latin typeface="Times New Roman" panose="02020603050405020304" pitchFamily="18" charset="0"/>
                <a:cs typeface="Times New Roman" panose="02020603050405020304" pitchFamily="18" charset="0"/>
              </a:rPr>
              <a:t>tham </a:t>
            </a:r>
            <a:r>
              <a:rPr lang="vi-VN" sz="1400">
                <a:latin typeface="Times New Roman" panose="02020603050405020304" pitchFamily="18" charset="0"/>
                <a:cs typeface="Times New Roman" panose="02020603050405020304" pitchFamily="18" charset="0"/>
              </a:rPr>
              <a:t>mưu xây dựng chính sách, soạn thảo văn bản quy phạm pháp luật </a:t>
            </a:r>
            <a:r>
              <a:rPr lang="vi-VN" sz="1400" b="1" smtClean="0">
                <a:latin typeface="Times New Roman" panose="02020603050405020304" pitchFamily="18" charset="0"/>
                <a:cs typeface="Times New Roman" panose="02020603050405020304" pitchFamily="18" charset="0"/>
              </a:rPr>
              <a:t>có </a:t>
            </a:r>
            <a:r>
              <a:rPr lang="vi-VN" sz="1400" b="1">
                <a:latin typeface="Times New Roman" panose="02020603050405020304" pitchFamily="18" charset="0"/>
                <a:cs typeface="Times New Roman" panose="02020603050405020304" pitchFamily="18" charset="0"/>
              </a:rPr>
              <a:t>trách nhiệm chủ trì tổ chức truyền thông chính sách</a:t>
            </a:r>
            <a:r>
              <a:rPr lang="vi-VN" sz="1400">
                <a:latin typeface="Times New Roman" panose="02020603050405020304" pitchFamily="18" charset="0"/>
                <a:cs typeface="Times New Roman" panose="02020603050405020304" pitchFamily="18" charset="0"/>
              </a:rPr>
              <a:t> tác động lớn đến xã hội thuộc phạm vi </a:t>
            </a:r>
            <a:r>
              <a:rPr lang="vi-VN" sz="1400" smtClean="0">
                <a:latin typeface="Times New Roman" panose="02020603050405020304" pitchFamily="18" charset="0"/>
                <a:cs typeface="Times New Roman" panose="02020603050405020304" pitchFamily="18" charset="0"/>
              </a:rPr>
              <a:t>Đề án</a:t>
            </a:r>
            <a:r>
              <a:rPr lang="en-US" sz="1400" smtClean="0">
                <a:latin typeface="Times New Roman" panose="02020603050405020304" pitchFamily="18" charset="0"/>
                <a:cs typeface="Times New Roman" panose="02020603050405020304" pitchFamily="18" charset="0"/>
              </a:rPr>
              <a:t>;</a:t>
            </a:r>
            <a:endParaRPr lang="vi-VN" sz="1400">
              <a:latin typeface="Times New Roman" panose="02020603050405020304" pitchFamily="18" charset="0"/>
              <a:cs typeface="Times New Roman" panose="02020603050405020304" pitchFamily="18" charset="0"/>
            </a:endParaRPr>
          </a:p>
          <a:p>
            <a:pPr algn="just"/>
            <a:r>
              <a:rPr lang="en-US" sz="1400" b="1"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3252788" y="4712145"/>
            <a:ext cx="4748211" cy="1384995"/>
          </a:xfrm>
          <a:prstGeom prst="rect">
            <a:avLst/>
          </a:prstGeom>
          <a:noFill/>
          <a:ln w="9525">
            <a:noFill/>
            <a:miter lim="800000"/>
            <a:headEnd/>
            <a:tailEnd/>
          </a:ln>
        </p:spPr>
        <p:txBody>
          <a:bodyPr wrap="square" anchor="ctr">
            <a:spAutoFit/>
          </a:bodyPr>
          <a:lstStyle/>
          <a:p>
            <a:pPr algn="just"/>
            <a:r>
              <a:rPr lang="vi-VN"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6</a:t>
            </a:r>
            <a:r>
              <a:rPr lang="en-US" sz="1400" b="1">
                <a:latin typeface="Times New Roman" panose="02020603050405020304" pitchFamily="18" charset="0"/>
                <a:cs typeface="Times New Roman" panose="02020603050405020304" pitchFamily="18" charset="0"/>
              </a:rPr>
              <a:t>. </a:t>
            </a:r>
            <a:r>
              <a:rPr lang="vi-VN" sz="1400">
                <a:latin typeface="Times New Roman" panose="02020603050405020304" pitchFamily="18" charset="0"/>
                <a:cs typeface="Times New Roman" panose="02020603050405020304" pitchFamily="18" charset="0"/>
              </a:rPr>
              <a:t>Căn cứ </a:t>
            </a:r>
            <a:r>
              <a:rPr lang="vi-VN" sz="1400" smtClean="0">
                <a:latin typeface="Times New Roman" panose="02020603050405020304" pitchFamily="18" charset="0"/>
                <a:cs typeface="Times New Roman" panose="02020603050405020304" pitchFamily="18" charset="0"/>
              </a:rPr>
              <a:t>chương </a:t>
            </a:r>
            <a:r>
              <a:rPr lang="vi-VN" sz="1400">
                <a:latin typeface="Times New Roman" panose="02020603050405020304" pitchFamily="18" charset="0"/>
                <a:cs typeface="Times New Roman" panose="02020603050405020304" pitchFamily="18" charset="0"/>
              </a:rPr>
              <a:t>trình/kế hoạch xây dựng VBQPPL năm 2022 của địa phương và yêu cầu thực tiễn, </a:t>
            </a:r>
            <a:r>
              <a:rPr lang="en-US" sz="1400" smtClean="0">
                <a:latin typeface="Times New Roman" panose="02020603050405020304" pitchFamily="18" charset="0"/>
                <a:cs typeface="Times New Roman" panose="02020603050405020304" pitchFamily="18" charset="0"/>
              </a:rPr>
              <a:t>Sở Tư pháp tham mưu </a:t>
            </a:r>
            <a:r>
              <a:rPr lang="vi-VN" sz="1400" b="1" smtClean="0">
                <a:latin typeface="Times New Roman" panose="02020603050405020304" pitchFamily="18" charset="0"/>
                <a:cs typeface="Times New Roman" panose="02020603050405020304" pitchFamily="18" charset="0"/>
              </a:rPr>
              <a:t>Hội </a:t>
            </a:r>
            <a:r>
              <a:rPr lang="vi-VN" sz="1400" b="1">
                <a:latin typeface="Times New Roman" panose="02020603050405020304" pitchFamily="18" charset="0"/>
                <a:cs typeface="Times New Roman" panose="02020603050405020304" pitchFamily="18" charset="0"/>
              </a:rPr>
              <a:t>đồng phối hợp PBGDPL tỉnh, thành phố trực thuộc trung ương </a:t>
            </a:r>
            <a:r>
              <a:rPr lang="vi-VN" sz="1400" b="1" smtClean="0">
                <a:latin typeface="Times New Roman" panose="02020603050405020304" pitchFamily="18" charset="0"/>
                <a:cs typeface="Times New Roman" panose="02020603050405020304" pitchFamily="18" charset="0"/>
              </a:rPr>
              <a:t>chỉ </a:t>
            </a:r>
            <a:r>
              <a:rPr lang="vi-VN" sz="1400" b="1">
                <a:latin typeface="Times New Roman" panose="02020603050405020304" pitchFamily="18" charset="0"/>
                <a:cs typeface="Times New Roman" panose="02020603050405020304" pitchFamily="18" charset="0"/>
              </a:rPr>
              <a:t>đạo, lựa chọn các dự thảo chính sách thuộc phạm vi Đề án để tập trung truyền thông </a:t>
            </a:r>
            <a:r>
              <a:rPr lang="vi-VN" sz="1400">
                <a:latin typeface="Times New Roman" panose="02020603050405020304" pitchFamily="18" charset="0"/>
                <a:cs typeface="Times New Roman" panose="02020603050405020304" pitchFamily="18" charset="0"/>
              </a:rPr>
              <a:t>đến người dân, tổ chức, doanh nghiệp trên địa bàn.</a:t>
            </a:r>
            <a:endParaRPr lang="en-US" sz="1400" dirty="0">
              <a:latin typeface="Times New Roman" panose="02020603050405020304" pitchFamily="18" charset="0"/>
              <a:cs typeface="Times New Roman" panose="02020603050405020304" pitchFamily="18" charset="0"/>
            </a:endParaRPr>
          </a:p>
        </p:txBody>
      </p:sp>
      <p:sp>
        <p:nvSpPr>
          <p:cNvPr id="4" name="Notched Right Arrow 3"/>
          <p:cNvSpPr/>
          <p:nvPr/>
        </p:nvSpPr>
        <p:spPr>
          <a:xfrm>
            <a:off x="1744408" y="183783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otched Right Arrow 4"/>
          <p:cNvSpPr/>
          <p:nvPr/>
        </p:nvSpPr>
        <p:spPr>
          <a:xfrm>
            <a:off x="1422675" y="3292031"/>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otched Right Arrow 5"/>
          <p:cNvSpPr/>
          <p:nvPr/>
        </p:nvSpPr>
        <p:spPr>
          <a:xfrm>
            <a:off x="1600200" y="5126386"/>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8460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animEffect transition="in" filter="barn(inVertical)">
                                      <p:cBhvr>
                                        <p:cTn id="7" dur="500"/>
                                        <p:tgtEl>
                                          <p:spTgt spid="82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211">
                                            <p:txEl>
                                              <p:pRg st="0" end="0"/>
                                            </p:txEl>
                                          </p:spTgt>
                                        </p:tgtEl>
                                        <p:attrNameLst>
                                          <p:attrName>style.visibility</p:attrName>
                                        </p:attrNameLst>
                                      </p:cBhvr>
                                      <p:to>
                                        <p:strVal val="visible"/>
                                      </p:to>
                                    </p:set>
                                    <p:animEffect transition="in" filter="barn(inVertical)">
                                      <p:cBhvr>
                                        <p:cTn id="12" dur="500"/>
                                        <p:tgtEl>
                                          <p:spTgt spid="8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11">
                                            <p:txEl>
                                              <p:pRg st="1" end="1"/>
                                            </p:txEl>
                                          </p:spTgt>
                                        </p:tgtEl>
                                        <p:attrNameLst>
                                          <p:attrName>style.visibility</p:attrName>
                                        </p:attrNameLst>
                                      </p:cBhvr>
                                      <p:to>
                                        <p:strVal val="visible"/>
                                      </p:to>
                                    </p:set>
                                    <p:animEffect transition="in" filter="barn(inVertical)">
                                      <p:cBhvr>
                                        <p:cTn id="17" dur="500"/>
                                        <p:tgtEl>
                                          <p:spTgt spid="82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211">
                                            <p:txEl>
                                              <p:pRg st="2" end="2"/>
                                            </p:txEl>
                                          </p:spTgt>
                                        </p:tgtEl>
                                        <p:attrNameLst>
                                          <p:attrName>style.visibility</p:attrName>
                                        </p:attrNameLst>
                                      </p:cBhvr>
                                      <p:to>
                                        <p:strVal val="visible"/>
                                      </p:to>
                                    </p:set>
                                    <p:animEffect transition="in" filter="barn(inVertical)">
                                      <p:cBhvr>
                                        <p:cTn id="22" dur="500"/>
                                        <p:tgtEl>
                                          <p:spTgt spid="82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212">
                                            <p:txEl>
                                              <p:pRg st="0" end="0"/>
                                            </p:txEl>
                                          </p:spTgt>
                                        </p:tgtEl>
                                        <p:attrNameLst>
                                          <p:attrName>style.visibility</p:attrName>
                                        </p:attrNameLst>
                                      </p:cBhvr>
                                      <p:to>
                                        <p:strVal val="visible"/>
                                      </p:to>
                                    </p:set>
                                    <p:animEffect transition="in" filter="barn(inVertical)">
                                      <p:cBhvr>
                                        <p:cTn id="27" dur="500"/>
                                        <p:tgtEl>
                                          <p:spTgt spid="8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2819400" y="892584"/>
            <a:ext cx="5720313" cy="1815882"/>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 Same Side Corner Rectangle 1"/>
          <p:cNvSpPr/>
          <p:nvPr/>
        </p:nvSpPr>
        <p:spPr>
          <a:xfrm rot="16200000">
            <a:off x="1201695" y="637406"/>
            <a:ext cx="1420369"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1" name="Rectangle 47"/>
          <p:cNvSpPr>
            <a:spLocks noChangeArrowheads="1"/>
          </p:cNvSpPr>
          <p:nvPr/>
        </p:nvSpPr>
        <p:spPr bwMode="auto">
          <a:xfrm>
            <a:off x="2931055" y="784863"/>
            <a:ext cx="4892146" cy="2031325"/>
          </a:xfrm>
          <a:prstGeom prst="rect">
            <a:avLst/>
          </a:prstGeom>
          <a:noFill/>
          <a:ln w="9525">
            <a:noFill/>
            <a:miter lim="800000"/>
            <a:headEnd/>
            <a:tailEnd/>
          </a:ln>
        </p:spPr>
        <p:txBody>
          <a:bodyPr wrap="square" anchor="ctr">
            <a:spAutoFit/>
          </a:bodyPr>
          <a:lstStyle/>
          <a:p>
            <a:pPr algn="just"/>
            <a:r>
              <a:rPr lang="en-US" sz="1400" b="1" dirty="0">
                <a:latin typeface="Times New Roman" panose="02020603050405020304" pitchFamily="18" charset="0"/>
                <a:cs typeface="Times New Roman" panose="02020603050405020304" pitchFamily="18" charset="0"/>
              </a:rPr>
              <a:t>7</a:t>
            </a:r>
            <a:r>
              <a:rPr lang="en-US" sz="1400" b="1">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Trong quá trình tổ chức truyền thông dự thảo chính sách, chú ý mối quan hệ 3 bên </a:t>
            </a:r>
            <a:r>
              <a:rPr lang="en-US" sz="1400" smtClean="0">
                <a:latin typeface="Times New Roman" panose="02020603050405020304" pitchFamily="18" charset="0"/>
                <a:cs typeface="Times New Roman" panose="02020603050405020304" pitchFamily="18" charset="0"/>
              </a:rPr>
              <a:t>giữa: </a:t>
            </a:r>
            <a:r>
              <a:rPr lang="en-US" sz="1400" b="1">
                <a:latin typeface="Times New Roman" panose="02020603050405020304" pitchFamily="18" charset="0"/>
                <a:cs typeface="Times New Roman" panose="02020603050405020304" pitchFamily="18" charset="0"/>
              </a:rPr>
              <a:t>cơ quan chủ trì soạn thảo, cơ quan thông tin, báo chí và đối tượng chịu sự tác động trực tiếp của văn bản, người dân. </a:t>
            </a:r>
          </a:p>
          <a:p>
            <a:pPr algn="just"/>
            <a:r>
              <a:rPr lang="en-US" sz="1400" b="1" smtClean="0">
                <a:latin typeface="Times New Roman" panose="02020603050405020304" pitchFamily="18" charset="0"/>
                <a:cs typeface="Times New Roman" panose="02020603050405020304" pitchFamily="18" charset="0"/>
              </a:rPr>
              <a:t>Có kênh </a:t>
            </a:r>
            <a:r>
              <a:rPr lang="vi-VN" sz="1400" b="1" smtClean="0">
                <a:latin typeface="Times New Roman" panose="02020603050405020304" pitchFamily="18" charset="0"/>
                <a:cs typeface="Times New Roman" panose="02020603050405020304" pitchFamily="18" charset="0"/>
              </a:rPr>
              <a:t>tiếp </a:t>
            </a:r>
            <a:r>
              <a:rPr lang="vi-VN" sz="1400" b="1">
                <a:latin typeface="Times New Roman" panose="02020603050405020304" pitchFamily="18" charset="0"/>
                <a:cs typeface="Times New Roman" panose="02020603050405020304" pitchFamily="18" charset="0"/>
              </a:rPr>
              <a:t>nhận, giải </a:t>
            </a:r>
            <a:r>
              <a:rPr lang="vi-VN" sz="1400" b="1" smtClean="0">
                <a:latin typeface="Times New Roman" panose="02020603050405020304" pitchFamily="18" charset="0"/>
                <a:cs typeface="Times New Roman" panose="02020603050405020304" pitchFamily="18" charset="0"/>
              </a:rPr>
              <a:t>trình</a:t>
            </a:r>
            <a:r>
              <a:rPr lang="en-US" sz="1400" b="1" smtClean="0">
                <a:latin typeface="Times New Roman" panose="02020603050405020304" pitchFamily="18" charset="0"/>
                <a:cs typeface="Times New Roman" panose="02020603050405020304" pitchFamily="18" charset="0"/>
              </a:rPr>
              <a:t> ý kiến;</a:t>
            </a:r>
            <a:r>
              <a:rPr lang="vi-VN" sz="1400" b="1" smtClean="0">
                <a:latin typeface="Times New Roman" panose="02020603050405020304" pitchFamily="18" charset="0"/>
                <a:cs typeface="Times New Roman" panose="02020603050405020304" pitchFamily="18" charset="0"/>
              </a:rPr>
              <a:t> </a:t>
            </a:r>
            <a:r>
              <a:rPr lang="vi-VN" sz="1400" b="1">
                <a:latin typeface="Times New Roman" panose="02020603050405020304" pitchFamily="18" charset="0"/>
                <a:cs typeface="Times New Roman" panose="02020603050405020304" pitchFamily="18" charset="0"/>
              </a:rPr>
              <a:t>xử lý thông tin góp ý, phản hồi, phản biện xã hội</a:t>
            </a:r>
            <a:r>
              <a:rPr lang="vi-VN" sz="1400">
                <a:latin typeface="Times New Roman" panose="02020603050405020304" pitchFamily="18" charset="0"/>
                <a:cs typeface="Times New Roman" panose="02020603050405020304" pitchFamily="18" charset="0"/>
              </a:rPr>
              <a:t> đối với dự thảo chính sách trong Báo cáo tổng hợp, tiếp thu và giải trình ý kiến góp ý về dự thảo VBQPPL để kịp thời sửa đổi, bổ sung, hoàn thiện dự thảo VBQPPL.</a:t>
            </a:r>
            <a:endParaRPr lang="en-US" sz="1400" dirty="0">
              <a:latin typeface="Times New Roman" panose="02020603050405020304" pitchFamily="18" charset="0"/>
              <a:cs typeface="Times New Roman" panose="02020603050405020304" pitchFamily="18" charset="0"/>
            </a:endParaRPr>
          </a:p>
        </p:txBody>
      </p:sp>
      <p:sp>
        <p:nvSpPr>
          <p:cNvPr id="5" name="Notched Right Arrow 4"/>
          <p:cNvSpPr/>
          <p:nvPr/>
        </p:nvSpPr>
        <p:spPr>
          <a:xfrm>
            <a:off x="1403625" y="1467993"/>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
          <p:cNvSpPr/>
          <p:nvPr/>
        </p:nvSpPr>
        <p:spPr>
          <a:xfrm rot="16200000">
            <a:off x="1351448" y="2662811"/>
            <a:ext cx="1420369"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Notched Right Arrow 12"/>
          <p:cNvSpPr/>
          <p:nvPr/>
        </p:nvSpPr>
        <p:spPr>
          <a:xfrm>
            <a:off x="1422675" y="343967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3064414" y="2971801"/>
            <a:ext cx="5720313" cy="1815882"/>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47"/>
          <p:cNvSpPr>
            <a:spLocks noChangeArrowheads="1"/>
          </p:cNvSpPr>
          <p:nvPr/>
        </p:nvSpPr>
        <p:spPr bwMode="auto">
          <a:xfrm>
            <a:off x="3080808" y="3016360"/>
            <a:ext cx="4892146" cy="1815882"/>
          </a:xfrm>
          <a:prstGeom prst="rect">
            <a:avLst/>
          </a:prstGeom>
          <a:noFill/>
          <a:ln w="9525">
            <a:noFill/>
            <a:miter lim="800000"/>
            <a:headEnd/>
            <a:tailEnd/>
          </a:ln>
        </p:spPr>
        <p:txBody>
          <a:bodyPr wrap="square" anchor="ctr">
            <a:spAutoFit/>
          </a:bodyPr>
          <a:lstStyle/>
          <a:p>
            <a:pPr algn="just"/>
            <a:r>
              <a:rPr lang="en-US" sz="1400" b="1" dirty="0">
                <a:latin typeface="Times New Roman" panose="02020603050405020304" pitchFamily="18" charset="0"/>
                <a:cs typeface="Times New Roman" panose="02020603050405020304" pitchFamily="18" charset="0"/>
              </a:rPr>
              <a:t>8</a:t>
            </a:r>
            <a:r>
              <a:rPr lang="en-US" sz="1400" b="1" smtClean="0">
                <a:latin typeface="Times New Roman" panose="02020603050405020304" pitchFamily="18" charset="0"/>
                <a:cs typeface="Times New Roman" panose="02020603050405020304" pitchFamily="18" charset="0"/>
              </a:rPr>
              <a:t>. </a:t>
            </a:r>
            <a:r>
              <a:rPr lang="en-US" sz="1400" smtClean="0">
                <a:latin typeface="Times New Roman" panose="02020603050405020304" pitchFamily="18" charset="0"/>
                <a:cs typeface="Times New Roman" panose="02020603050405020304" pitchFamily="18" charset="0"/>
              </a:rPr>
              <a:t>UBND </a:t>
            </a:r>
            <a:r>
              <a:rPr lang="vi-VN" sz="1400" smtClean="0">
                <a:latin typeface="Times New Roman" panose="02020603050405020304" pitchFamily="18" charset="0"/>
                <a:cs typeface="Times New Roman" panose="02020603050405020304" pitchFamily="18" charset="0"/>
              </a:rPr>
              <a:t>cấp </a:t>
            </a:r>
            <a:r>
              <a:rPr lang="vi-VN" sz="1400">
                <a:latin typeface="Times New Roman" panose="02020603050405020304" pitchFamily="18" charset="0"/>
                <a:cs typeface="Times New Roman" panose="02020603050405020304" pitchFamily="18" charset="0"/>
              </a:rPr>
              <a:t>tỉnh </a:t>
            </a:r>
            <a:r>
              <a:rPr lang="vi-VN" sz="1400" b="1" smtClean="0">
                <a:latin typeface="Times New Roman" panose="02020603050405020304" pitchFamily="18" charset="0"/>
                <a:cs typeface="Times New Roman" panose="02020603050405020304" pitchFamily="18" charset="0"/>
              </a:rPr>
              <a:t>tổ </a:t>
            </a:r>
            <a:r>
              <a:rPr lang="vi-VN" sz="1400" b="1">
                <a:latin typeface="Times New Roman" panose="02020603050405020304" pitchFamily="18" charset="0"/>
                <a:cs typeface="Times New Roman" panose="02020603050405020304" pitchFamily="18" charset="0"/>
              </a:rPr>
              <a:t>chức tập huấn </a:t>
            </a:r>
            <a:r>
              <a:rPr lang="vi-VN" sz="1400">
                <a:latin typeface="Times New Roman" panose="02020603050405020304" pitchFamily="18" charset="0"/>
                <a:cs typeface="Times New Roman" panose="02020603050405020304" pitchFamily="18" charset="0"/>
              </a:rPr>
              <a:t>cho đội ngũ báo cáo viên pháp luật cấp tỉnh, cán bộ các ban của </a:t>
            </a:r>
            <a:r>
              <a:rPr lang="en-US" sz="1400" smtClean="0">
                <a:latin typeface="Times New Roman" panose="02020603050405020304" pitchFamily="18" charset="0"/>
                <a:cs typeface="Times New Roman" panose="02020603050405020304" pitchFamily="18" charset="0"/>
              </a:rPr>
              <a:t>HĐND </a:t>
            </a:r>
            <a:r>
              <a:rPr lang="vi-VN" sz="1400" smtClean="0">
                <a:latin typeface="Times New Roman" panose="02020603050405020304" pitchFamily="18" charset="0"/>
                <a:cs typeface="Times New Roman" panose="02020603050405020304" pitchFamily="18" charset="0"/>
              </a:rPr>
              <a:t>cùng </a:t>
            </a:r>
            <a:r>
              <a:rPr lang="vi-VN" sz="1400">
                <a:latin typeface="Times New Roman" panose="02020603050405020304" pitchFamily="18" charset="0"/>
                <a:cs typeface="Times New Roman" panose="02020603050405020304" pitchFamily="18" charset="0"/>
              </a:rPr>
              <a:t>cấp, công chức pháp chế các sở, ban, ngành, phóng viên, biên tập viên, cán bộ quản lý thông tin, báo chí ở địa phương về kiến thức, kỹ năng truyền thông, xử lý thông tin khi thực hiện truyền thông dự thảo chính sách và chỉ đạo </a:t>
            </a:r>
            <a:r>
              <a:rPr lang="en-US" sz="1400" smtClean="0">
                <a:latin typeface="Times New Roman" panose="02020603050405020304" pitchFamily="18" charset="0"/>
                <a:cs typeface="Times New Roman" panose="02020603050405020304" pitchFamily="18" charset="0"/>
              </a:rPr>
              <a:t>UBND</a:t>
            </a:r>
            <a:r>
              <a:rPr lang="vi-VN" sz="1400" smtClean="0">
                <a:latin typeface="Times New Roman" panose="02020603050405020304" pitchFamily="18" charset="0"/>
                <a:cs typeface="Times New Roman" panose="02020603050405020304" pitchFamily="18" charset="0"/>
              </a:rPr>
              <a:t> </a:t>
            </a:r>
            <a:r>
              <a:rPr lang="vi-VN" sz="1400">
                <a:latin typeface="Times New Roman" panose="02020603050405020304" pitchFamily="18" charset="0"/>
                <a:cs typeface="Times New Roman" panose="02020603050405020304" pitchFamily="18" charset="0"/>
              </a:rPr>
              <a:t>cấp huyện tổ chức tập huấn cho báo cáo viên pháp luật cấp huyện và tuyên truyền viên pháp luật cấp </a:t>
            </a:r>
            <a:r>
              <a:rPr lang="vi-VN" sz="1400" smtClean="0">
                <a:latin typeface="Times New Roman" panose="02020603050405020304" pitchFamily="18" charset="0"/>
                <a:cs typeface="Times New Roman" panose="02020603050405020304" pitchFamily="18" charset="0"/>
              </a:rPr>
              <a:t>xã.</a:t>
            </a:r>
            <a:endParaRPr lang="en-US" sz="1400" dirty="0">
              <a:latin typeface="Times New Roman" panose="02020603050405020304" pitchFamily="18" charset="0"/>
              <a:cs typeface="Times New Roman" panose="02020603050405020304" pitchFamily="18" charset="0"/>
            </a:endParaRPr>
          </a:p>
        </p:txBody>
      </p:sp>
      <p:sp>
        <p:nvSpPr>
          <p:cNvPr id="16" name="Round Same Side Corner Rectangle 1"/>
          <p:cNvSpPr/>
          <p:nvPr/>
        </p:nvSpPr>
        <p:spPr>
          <a:xfrm rot="16200000">
            <a:off x="1335055" y="4572000"/>
            <a:ext cx="1420369"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Notched Right Arrow 16"/>
          <p:cNvSpPr/>
          <p:nvPr/>
        </p:nvSpPr>
        <p:spPr>
          <a:xfrm>
            <a:off x="1422675" y="5348859"/>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p:cNvSpPr/>
          <p:nvPr/>
        </p:nvSpPr>
        <p:spPr>
          <a:xfrm>
            <a:off x="3080808" y="4925549"/>
            <a:ext cx="5720313" cy="1815882"/>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47"/>
          <p:cNvSpPr>
            <a:spLocks noChangeArrowheads="1"/>
          </p:cNvSpPr>
          <p:nvPr/>
        </p:nvSpPr>
        <p:spPr bwMode="auto">
          <a:xfrm>
            <a:off x="3233483" y="5356437"/>
            <a:ext cx="4892146" cy="954107"/>
          </a:xfrm>
          <a:prstGeom prst="rect">
            <a:avLst/>
          </a:prstGeom>
          <a:noFill/>
          <a:ln w="9525">
            <a:noFill/>
            <a:miter lim="800000"/>
            <a:headEnd/>
            <a:tailEnd/>
          </a:ln>
        </p:spPr>
        <p:txBody>
          <a:bodyPr wrap="square" anchor="ctr">
            <a:spAutoFit/>
          </a:bodyPr>
          <a:lstStyle/>
          <a:p>
            <a:pPr algn="just"/>
            <a:r>
              <a:rPr lang="en-US" sz="1400" b="1" dirty="0">
                <a:latin typeface="Times New Roman" panose="02020603050405020304" pitchFamily="18" charset="0"/>
                <a:cs typeface="Times New Roman" panose="02020603050405020304" pitchFamily="18" charset="0"/>
              </a:rPr>
              <a:t>9</a:t>
            </a:r>
            <a:r>
              <a:rPr lang="en-US" sz="1400" b="1" smtClean="0">
                <a:latin typeface="Times New Roman" panose="02020603050405020304" pitchFamily="18" charset="0"/>
                <a:cs typeface="Times New Roman" panose="02020603050405020304" pitchFamily="18" charset="0"/>
              </a:rPr>
              <a:t>. </a:t>
            </a:r>
            <a:r>
              <a:rPr lang="vi-VN" sz="1400">
                <a:latin typeface="Times New Roman" panose="02020603050405020304" pitchFamily="18" charset="0"/>
                <a:cs typeface="Times New Roman" panose="02020603050405020304" pitchFamily="18" charset="0"/>
              </a:rPr>
              <a:t>Định kỳ hàng năm, tổ chức đánh giá kết quả thực hiện Đề án gửi Bộ Tư pháp tổng hợp, báo cáo Thủ tướng Chính phủ, Hội đồng phối hợp </a:t>
            </a:r>
            <a:r>
              <a:rPr lang="en-US" sz="1400" smtClean="0">
                <a:latin typeface="Times New Roman" panose="02020603050405020304" pitchFamily="18" charset="0"/>
                <a:cs typeface="Times New Roman" panose="02020603050405020304" pitchFamily="18" charset="0"/>
              </a:rPr>
              <a:t>PBGDPL </a:t>
            </a:r>
            <a:r>
              <a:rPr lang="vi-VN" sz="1400" smtClean="0">
                <a:latin typeface="Times New Roman" panose="02020603050405020304" pitchFamily="18" charset="0"/>
                <a:cs typeface="Times New Roman" panose="02020603050405020304" pitchFamily="18" charset="0"/>
              </a:rPr>
              <a:t>trung </a:t>
            </a:r>
            <a:r>
              <a:rPr lang="vi-VN" sz="1400">
                <a:latin typeface="Times New Roman" panose="02020603050405020304" pitchFamily="18" charset="0"/>
                <a:cs typeface="Times New Roman" panose="02020603050405020304" pitchFamily="18" charset="0"/>
              </a:rPr>
              <a:t>ương (nội dung báo cáo lồng ghép trong báo cáo công tác tư pháp hàng năm theo quy định</a:t>
            </a:r>
            <a:r>
              <a:rPr lang="vi-VN" sz="140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859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11"/>
                                        </p:tgtEl>
                                        <p:attrNameLst>
                                          <p:attrName>style.visibility</p:attrName>
                                        </p:attrNameLst>
                                      </p:cBhvr>
                                      <p:to>
                                        <p:strVal val="visible"/>
                                      </p:to>
                                    </p:set>
                                    <p:animEffect transition="in" filter="barn(inVertical)">
                                      <p:cBhvr>
                                        <p:cTn id="7" dur="500"/>
                                        <p:tgtEl>
                                          <p:spTgt spid="82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p:bldP spid="15"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lgn="just">
              <a:buFont typeface="Wingdings" pitchFamily="2" charset="2"/>
              <a:buNone/>
              <a:defRPr/>
            </a:pPr>
            <a:r>
              <a:rPr lang="en-US" sz="2400" b="1" smtClean="0">
                <a:latin typeface="Times New Roman" panose="02020603050405020304" pitchFamily="18" charset="0"/>
                <a:cs typeface="Times New Roman" panose="02020603050405020304" pitchFamily="18" charset="0"/>
              </a:rPr>
              <a:t>1.1</a:t>
            </a:r>
            <a:r>
              <a:rPr lang="en-US" sz="2400" b="1">
                <a:latin typeface="Times New Roman" panose="02020603050405020304" pitchFamily="18" charset="0"/>
                <a:cs typeface="Times New Roman" panose="02020603050405020304" pitchFamily="18" charset="0"/>
              </a:rPr>
              <a:t>. Chính sách là gì?</a:t>
            </a:r>
          </a:p>
          <a:p>
            <a:pPr marL="0" indent="0" algn="just">
              <a:buFont typeface="Wingdings" pitchFamily="2" charset="2"/>
              <a:buNone/>
              <a:defRPr/>
            </a:pPr>
            <a:r>
              <a:rPr lang="vi-VN" sz="2400">
                <a:latin typeface="Times New Roman" panose="02020603050405020304" pitchFamily="18" charset="0"/>
                <a:cs typeface="Times New Roman" panose="02020603050405020304" pitchFamily="18" charset="0"/>
              </a:rPr>
              <a:t> Chính sách là định hướng, giải pháp của Nhà nước để giải quyết vấn đề của thực tiễn nhằm đạt được mục tiêu nhất định</a:t>
            </a:r>
            <a:r>
              <a:rPr lang="en-US" sz="2400">
                <a:latin typeface="Times New Roman" panose="02020603050405020304" pitchFamily="18" charset="0"/>
                <a:cs typeface="Times New Roman" panose="02020603050405020304" pitchFamily="18" charset="0"/>
              </a:rPr>
              <a:t> (Điều 2 Nghị định số 34/2016/NĐ-CP ngày 14/5/2016 của Chính phủ quy định chi tiết một số điều và biện pháp thi hành Luật Ban hành VBQPPL)</a:t>
            </a:r>
            <a:r>
              <a:rPr lang="vi-VN"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endParaRPr lang="en-US"/>
          </a:p>
        </p:txBody>
      </p:sp>
      <p:sp>
        <p:nvSpPr>
          <p:cNvPr id="3" name="Content Placeholder 2"/>
          <p:cNvSpPr>
            <a:spLocks noGrp="1"/>
          </p:cNvSpPr>
          <p:nvPr>
            <p:ph sz="half" idx="2"/>
          </p:nvPr>
        </p:nvSpPr>
        <p:spPr/>
        <p:txBody>
          <a:bodyPr>
            <a:normAutofit/>
          </a:bodyPr>
          <a:lstStyle/>
          <a:p>
            <a:pPr marL="0" indent="0" algn="just">
              <a:buFont typeface="Wingdings" pitchFamily="2" charset="2"/>
              <a:buNone/>
              <a:defRPr/>
            </a:pPr>
            <a:r>
              <a:rPr lang="en-US" sz="2000" b="1">
                <a:latin typeface="Times New Roman" panose="02020603050405020304" pitchFamily="18" charset="0"/>
                <a:cs typeface="Times New Roman" panose="02020603050405020304" pitchFamily="18" charset="0"/>
              </a:rPr>
              <a:t>1.2. Truyền thông là gì?</a:t>
            </a:r>
          </a:p>
          <a:p>
            <a:pPr marL="0" indent="0" algn="just">
              <a:buFont typeface="Wingdings" pitchFamily="2" charset="2"/>
              <a:buNone/>
              <a:defRPr/>
            </a:pPr>
            <a:r>
              <a:rPr lang="en-US" sz="2000" b="1">
                <a:latin typeface="Times New Roman" panose="02020603050405020304" pitchFamily="18" charset="0"/>
                <a:cs typeface="Times New Roman" panose="02020603050405020304" pitchFamily="18" charset="0"/>
              </a:rPr>
              <a:t>T</a:t>
            </a:r>
            <a:r>
              <a:rPr lang="vi-VN" sz="2000" b="1">
                <a:latin typeface="Times New Roman" panose="02020603050405020304" pitchFamily="18" charset="0"/>
                <a:cs typeface="Times New Roman" panose="02020603050405020304" pitchFamily="18" charset="0"/>
              </a:rPr>
              <a:t>ruyền thông</a:t>
            </a:r>
            <a:r>
              <a:rPr lang="vi-VN" sz="2000">
                <a:latin typeface="Times New Roman" panose="02020603050405020304" pitchFamily="18" charset="0"/>
                <a:cs typeface="Times New Roman" panose="02020603050405020304" pitchFamily="18" charset="0"/>
              </a:rPr>
              <a:t> được hiểu chính là quá trình </a:t>
            </a:r>
            <a:r>
              <a:rPr lang="vi-VN" sz="2000" b="1">
                <a:latin typeface="Times New Roman" panose="02020603050405020304" pitchFamily="18" charset="0"/>
                <a:cs typeface="Times New Roman" panose="02020603050405020304" pitchFamily="18" charset="0"/>
              </a:rPr>
              <a:t>trao đổi và tương tác </a:t>
            </a:r>
            <a:r>
              <a:rPr lang="vi-VN" sz="2000">
                <a:latin typeface="Times New Roman" panose="02020603050405020304" pitchFamily="18" charset="0"/>
                <a:cs typeface="Times New Roman" panose="02020603050405020304" pitchFamily="18" charset="0"/>
              </a:rPr>
              <a:t>thông tin giữa hai người hoặc nhiều người với nhau để tăng sự hiểu biết, nhận thức. </a:t>
            </a:r>
            <a:endParaRPr lang="en-US" sz="2000" b="1">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normAutofit/>
          </a:bodyPr>
          <a:lstStyle/>
          <a:p>
            <a:r>
              <a:rPr lang="en-US" sz="2000" smtClean="0">
                <a:latin typeface="Times New Roman" panose="02020603050405020304" pitchFamily="18" charset="0"/>
                <a:cs typeface="Times New Roman" panose="02020603050405020304" pitchFamily="18" charset="0"/>
              </a:rPr>
              <a:t>I. VÀI NÉT VỀ TRUYỀN THÔNG CHÍNH SÁCH </a:t>
            </a:r>
            <a:r>
              <a:rPr lang="en-US" sz="2000">
                <a:latin typeface="Times New Roman" panose="02020603050405020304" pitchFamily="18" charset="0"/>
                <a:cs typeface="Times New Roman" panose="02020603050405020304" pitchFamily="18" charset="0"/>
              </a:rPr>
              <a:t/>
            </a:r>
            <a:br>
              <a:rPr lang="en-US" sz="2000">
                <a:latin typeface="Times New Roman" panose="02020603050405020304" pitchFamily="18" charset="0"/>
                <a:cs typeface="Times New Roman" panose="02020603050405020304" pitchFamily="18" charset="0"/>
              </a:rPr>
            </a:br>
            <a:endParaRPr lang="en-US" sz="2000">
              <a:latin typeface="Times New Roman" panose="02020603050405020304" pitchFamily="18" charset="0"/>
              <a:cs typeface="Times New Roman" panose="02020603050405020304" pitchFamily="18" charset="0"/>
            </a:endParaRPr>
          </a:p>
        </p:txBody>
      </p:sp>
      <p:pic>
        <p:nvPicPr>
          <p:cNvPr id="5" name="Picture 5" descr="D:\Phổ biến, giáo dục pháp luật\Nghiep vu PBGDPL\Tài liệu tập huấn trực tiếp cho Hậu Giang\truyen-tho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00400"/>
            <a:ext cx="3657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204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Down Ribbon 2"/>
          <p:cNvSpPr/>
          <p:nvPr/>
        </p:nvSpPr>
        <p:spPr>
          <a:xfrm>
            <a:off x="1066800" y="1600200"/>
            <a:ext cx="7315200" cy="18288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a:latin typeface="Cooper Black" panose="0208090404030B020404" pitchFamily="18" charset="0"/>
              </a:rPr>
              <a:t>TRÂN TRỌNG </a:t>
            </a:r>
            <a:br>
              <a:rPr lang="en-PH" sz="2800" b="1">
                <a:latin typeface="Cooper Black" panose="0208090404030B020404" pitchFamily="18" charset="0"/>
              </a:rPr>
            </a:br>
            <a:r>
              <a:rPr lang="en-PH" sz="2800" b="1">
                <a:latin typeface="Cooper Black" panose="0208090404030B020404" pitchFamily="18" charset="0"/>
              </a:rPr>
              <a:t>CẢM ƠN!</a:t>
            </a:r>
            <a:endParaRPr lang="en-US" sz="2800">
              <a:latin typeface="Cooper Black" panose="0208090404030B020404" pitchFamily="18" charset="0"/>
            </a:endParaRPr>
          </a:p>
        </p:txBody>
      </p:sp>
    </p:spTree>
    <p:extLst>
      <p:ext uri="{BB962C8B-B14F-4D97-AF65-F5344CB8AC3E}">
        <p14:creationId xmlns:p14="http://schemas.microsoft.com/office/powerpoint/2010/main" val="31907297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488896" y="342799"/>
            <a:ext cx="7929671" cy="584775"/>
          </a:xfrm>
          <a:prstGeom prst="rect">
            <a:avLst/>
          </a:prstGeom>
          <a:noFill/>
          <a:ln w="9525">
            <a:noFill/>
            <a:miter lim="800000"/>
            <a:headEnd/>
            <a:tailEnd/>
          </a:ln>
        </p:spPr>
        <p:txBody>
          <a:bodyPr wrap="none" anchor="ctr">
            <a:spAutoFit/>
          </a:bodyPr>
          <a:lstStyle/>
          <a:p>
            <a:pPr algn="ctr"/>
            <a:r>
              <a:rPr lang="en-US" sz="1600" b="1" spc="-2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a:t>
            </a:r>
            <a:r>
              <a:rPr lang="en-US" sz="1600" b="1" spc="-2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 </a:t>
            </a:r>
            <a:r>
              <a:rPr lang="en-US" sz="1600" b="1" spc="-2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 </a:t>
            </a:r>
            <a:r>
              <a:rPr lang="en-US" sz="1600" b="1" spc="-2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 TỔ </a:t>
            </a:r>
            <a:r>
              <a:rPr lang="en-US" sz="1600" b="1"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 </a:t>
            </a:r>
            <a:r>
              <a:rPr lang="en-US" sz="1600" b="1" spc="-2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 THÔNG </a:t>
            </a:r>
            <a:r>
              <a:rPr lang="en-US" sz="1600" b="1"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 SÁCH CÓ TÁC ĐỘNG LỚN </a:t>
            </a:r>
          </a:p>
          <a:p>
            <a:pPr algn="ctr"/>
            <a:r>
              <a:rPr lang="en-US" sz="1600" b="1"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 XÃ HỘI TRONG QUÁ TRÌNH XÂY DỰNG VBQPPL</a:t>
            </a:r>
            <a:endParaRPr lang="en-US" sz="1600" dirty="0">
              <a:effectLst/>
              <a:ea typeface="Calibri" panose="020F0502020204030204" pitchFamily="34" charset="0"/>
              <a:cs typeface="Times New Roman" panose="02020603050405020304" pitchFamily="18" charset="0"/>
            </a:endParaRPr>
          </a:p>
        </p:txBody>
      </p:sp>
      <p:grpSp>
        <p:nvGrpSpPr>
          <p:cNvPr id="6147" name="Group 7"/>
          <p:cNvGrpSpPr>
            <a:grpSpLocks/>
          </p:cNvGrpSpPr>
          <p:nvPr/>
        </p:nvGrpSpPr>
        <p:grpSpPr bwMode="auto">
          <a:xfrm>
            <a:off x="478802" y="1066800"/>
            <a:ext cx="2521731" cy="4911481"/>
            <a:chOff x="457200" y="1239996"/>
            <a:chExt cx="2177144" cy="2804886"/>
          </a:xfrm>
        </p:grpSpPr>
        <p:sp>
          <p:nvSpPr>
            <p:cNvPr id="4" name="Rectangle 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8" name="Group 6"/>
          <p:cNvGrpSpPr>
            <a:grpSpLocks/>
          </p:cNvGrpSpPr>
          <p:nvPr/>
        </p:nvGrpSpPr>
        <p:grpSpPr bwMode="auto">
          <a:xfrm flipV="1">
            <a:off x="385011" y="1029584"/>
            <a:ext cx="2101850" cy="738188"/>
            <a:chOff x="4763053" y="2429435"/>
            <a:chExt cx="2840865" cy="833718"/>
          </a:xfrm>
        </p:grpSpPr>
        <p:sp>
          <p:nvSpPr>
            <p:cNvPr id="55" name="Freeform 54"/>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56" name="Pie 55"/>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6149" name="Group 57"/>
          <p:cNvGrpSpPr>
            <a:grpSpLocks/>
          </p:cNvGrpSpPr>
          <p:nvPr/>
        </p:nvGrpSpPr>
        <p:grpSpPr bwMode="auto">
          <a:xfrm>
            <a:off x="3239174" y="1029586"/>
            <a:ext cx="2780625" cy="4948696"/>
            <a:chOff x="457200" y="1239996"/>
            <a:chExt cx="2177144" cy="2765929"/>
          </a:xfrm>
        </p:grpSpPr>
        <p:sp>
          <p:nvSpPr>
            <p:cNvPr id="59" name="Rectangle 58"/>
            <p:cNvSpPr/>
            <p:nvPr/>
          </p:nvSpPr>
          <p:spPr>
            <a:xfrm>
              <a:off x="457200" y="1239996"/>
              <a:ext cx="2177144" cy="276592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50" name="Group 60"/>
          <p:cNvGrpSpPr>
            <a:grpSpLocks/>
          </p:cNvGrpSpPr>
          <p:nvPr/>
        </p:nvGrpSpPr>
        <p:grpSpPr bwMode="auto">
          <a:xfrm flipV="1">
            <a:off x="3095625" y="1098438"/>
            <a:ext cx="2500222" cy="738188"/>
            <a:chOff x="4782670" y="2429435"/>
            <a:chExt cx="2840865" cy="833718"/>
          </a:xfrm>
        </p:grpSpPr>
        <p:sp>
          <p:nvSpPr>
            <p:cNvPr id="64" name="Freeform 63"/>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65" name="Pie 64"/>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6151" name="Group 71"/>
          <p:cNvGrpSpPr>
            <a:grpSpLocks/>
          </p:cNvGrpSpPr>
          <p:nvPr/>
        </p:nvGrpSpPr>
        <p:grpSpPr bwMode="auto">
          <a:xfrm>
            <a:off x="6245648" y="1026816"/>
            <a:ext cx="2525290" cy="4988366"/>
            <a:chOff x="457199" y="1293865"/>
            <a:chExt cx="2177144" cy="2806619"/>
          </a:xfrm>
        </p:grpSpPr>
        <p:sp>
          <p:nvSpPr>
            <p:cNvPr id="73" name="Rectangle 72"/>
            <p:cNvSpPr/>
            <p:nvPr/>
          </p:nvSpPr>
          <p:spPr>
            <a:xfrm>
              <a:off x="457199" y="1295598"/>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536316" y="1293865"/>
              <a:ext cx="2018913" cy="2694698"/>
            </a:xfrm>
            <a:prstGeom prst="rect">
              <a:avLst/>
            </a:prstGeom>
            <a:noFill/>
            <a:ln w="19050">
              <a:solidFill>
                <a:schemeClr val="accent4">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52" name="Group 75"/>
          <p:cNvGrpSpPr>
            <a:grpSpLocks/>
          </p:cNvGrpSpPr>
          <p:nvPr/>
        </p:nvGrpSpPr>
        <p:grpSpPr bwMode="auto">
          <a:xfrm flipV="1">
            <a:off x="6295932" y="1072926"/>
            <a:ext cx="2101850" cy="738188"/>
            <a:chOff x="4782670" y="2429435"/>
            <a:chExt cx="2840865" cy="833718"/>
          </a:xfrm>
        </p:grpSpPr>
        <p:sp>
          <p:nvSpPr>
            <p:cNvPr id="77" name="Freeform 76"/>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4">
                    <a:lumMod val="75000"/>
                  </a:schemeClr>
                </a:gs>
                <a:gs pos="69000">
                  <a:schemeClr val="accent4"/>
                </a:gs>
                <a:gs pos="100000">
                  <a:schemeClr val="accent4">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78" name="Pie 77"/>
            <p:cNvSpPr/>
            <p:nvPr/>
          </p:nvSpPr>
          <p:spPr bwMode="gray">
            <a:xfrm>
              <a:off x="4782670" y="3083859"/>
              <a:ext cx="304685" cy="179294"/>
            </a:xfrm>
            <a:prstGeom prst="pie">
              <a:avLst>
                <a:gd name="adj1" fmla="val 5429925"/>
                <a:gd name="adj2" fmla="val 1620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6153" name="Rectangle 79"/>
          <p:cNvSpPr>
            <a:spLocks noChangeArrowheads="1"/>
          </p:cNvSpPr>
          <p:nvPr/>
        </p:nvSpPr>
        <p:spPr bwMode="auto">
          <a:xfrm>
            <a:off x="590550" y="2867215"/>
            <a:ext cx="2228850" cy="1569660"/>
          </a:xfrm>
          <a:prstGeom prst="rect">
            <a:avLst/>
          </a:prstGeom>
          <a:noFill/>
          <a:ln w="9525">
            <a:noFill/>
            <a:miter lim="800000"/>
            <a:headEnd/>
            <a:tailEnd/>
          </a:ln>
        </p:spPr>
        <p:txBody>
          <a:bodyPr anchor="ctr">
            <a:spAutoFit/>
          </a:bodyPr>
          <a:lstStyle/>
          <a:p>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dirty="0">
              <a:solidFill>
                <a:srgbClr val="4A4644"/>
              </a:solidFill>
              <a:latin typeface="Arial" charset="0"/>
            </a:endParaRPr>
          </a:p>
        </p:txBody>
      </p:sp>
      <p:sp>
        <p:nvSpPr>
          <p:cNvPr id="6154" name="Rectangle 82"/>
          <p:cNvSpPr>
            <a:spLocks noChangeArrowheads="1"/>
          </p:cNvSpPr>
          <p:nvPr/>
        </p:nvSpPr>
        <p:spPr bwMode="auto">
          <a:xfrm>
            <a:off x="3541713" y="2867215"/>
            <a:ext cx="2228850" cy="1569660"/>
          </a:xfrm>
          <a:prstGeom prst="rect">
            <a:avLst/>
          </a:prstGeom>
          <a:noFill/>
          <a:ln w="9525">
            <a:noFill/>
            <a:miter lim="800000"/>
            <a:headEnd/>
            <a:tailEnd/>
          </a:ln>
        </p:spPr>
        <p:txBody>
          <a:bodyPr anchor="ctr">
            <a:spAutoFit/>
          </a:bodyPr>
          <a:lstStyle/>
          <a:p>
            <a:r>
              <a:rPr lang="vi-VN" sz="1600">
                <a:solidFill>
                  <a:srgbClr val="4A4644"/>
                </a:solidFill>
                <a:latin typeface="Arial" charset="0"/>
              </a:rPr>
              <a:t> </a:t>
            </a:r>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dirty="0" err="1">
              <a:solidFill>
                <a:srgbClr val="4A4644"/>
              </a:solidFill>
              <a:latin typeface="Arial" charset="0"/>
            </a:endParaRPr>
          </a:p>
        </p:txBody>
      </p:sp>
      <p:sp>
        <p:nvSpPr>
          <p:cNvPr id="6155" name="Rectangle 83"/>
          <p:cNvSpPr>
            <a:spLocks noChangeArrowheads="1"/>
          </p:cNvSpPr>
          <p:nvPr/>
        </p:nvSpPr>
        <p:spPr bwMode="auto">
          <a:xfrm>
            <a:off x="6542088" y="2744104"/>
            <a:ext cx="2228850" cy="1815882"/>
          </a:xfrm>
          <a:prstGeom prst="rect">
            <a:avLst/>
          </a:prstGeom>
          <a:noFill/>
          <a:ln w="9525">
            <a:noFill/>
            <a:miter lim="800000"/>
            <a:headEnd/>
            <a:tailEnd/>
          </a:ln>
        </p:spPr>
        <p:txBody>
          <a:bodyPr anchor="ctr">
            <a:spAutoFit/>
          </a:bodyPr>
          <a:lstStyle/>
          <a:p>
            <a:endParaRPr lang="en-US" sz="1600" dirty="0">
              <a:solidFill>
                <a:srgbClr val="4A4644"/>
              </a:solidFill>
              <a:latin typeface="Arial" charset="0"/>
            </a:endParaRPr>
          </a:p>
          <a:p>
            <a:endParaRPr lang="en-US" sz="1600" dirty="0">
              <a:solidFill>
                <a:srgbClr val="4A4644"/>
              </a:solidFill>
              <a:latin typeface="Arial" charset="0"/>
            </a:endParaRPr>
          </a:p>
          <a:p>
            <a:endParaRPr lang="en-US" sz="1600" dirty="0">
              <a:solidFill>
                <a:srgbClr val="4A4644"/>
              </a:solidFill>
              <a:latin typeface="Arial" charset="0"/>
            </a:endParaRPr>
          </a:p>
          <a:p>
            <a:endParaRPr lang="en-US" sz="1600" dirty="0">
              <a:solidFill>
                <a:srgbClr val="4A4644"/>
              </a:solidFill>
              <a:latin typeface="Arial" charset="0"/>
            </a:endParaRPr>
          </a:p>
          <a:p>
            <a:endParaRPr lang="en-US" sz="1600" dirty="0">
              <a:solidFill>
                <a:srgbClr val="4A4644"/>
              </a:solidFill>
              <a:latin typeface="Arial" charset="0"/>
            </a:endParaRPr>
          </a:p>
          <a:p>
            <a:endParaRPr lang="en-US" sz="1600" dirty="0">
              <a:solidFill>
                <a:srgbClr val="4A4644"/>
              </a:solidFill>
              <a:latin typeface="Arial" charset="0"/>
            </a:endParaRPr>
          </a:p>
          <a:p>
            <a:endParaRPr lang="vi-VN" sz="1600" dirty="0">
              <a:solidFill>
                <a:srgbClr val="4A4644"/>
              </a:solidFill>
              <a:latin typeface="Arial" charset="0"/>
            </a:endParaRPr>
          </a:p>
        </p:txBody>
      </p:sp>
      <p:sp>
        <p:nvSpPr>
          <p:cNvPr id="11" name="TextBox 10"/>
          <p:cNvSpPr txBox="1"/>
          <p:nvPr/>
        </p:nvSpPr>
        <p:spPr>
          <a:xfrm>
            <a:off x="417853" y="1215886"/>
            <a:ext cx="2209988" cy="523220"/>
          </a:xfrm>
          <a:prstGeom prst="rect">
            <a:avLst/>
          </a:prstGeom>
          <a:noFill/>
        </p:spPr>
        <p:txBody>
          <a:bodyPr wrap="square" anchor="ctr">
            <a:spAutoFit/>
          </a:bodyPr>
          <a:lstStyle/>
          <a:p>
            <a:pPr>
              <a:defRPr/>
            </a:pPr>
            <a:r>
              <a:rPr lang="en-US" sz="1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 chế hóa </a:t>
            </a:r>
            <a:r>
              <a:rPr lang="en-US" sz="1400" b="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a:t>
            </a:r>
            <a:r>
              <a:rPr lang="en-US" sz="1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trương, chính sách, pháp luật</a:t>
            </a:r>
            <a:endPar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5" name="TextBox 84"/>
          <p:cNvSpPr txBox="1"/>
          <p:nvPr/>
        </p:nvSpPr>
        <p:spPr>
          <a:xfrm>
            <a:off x="3239175" y="1215886"/>
            <a:ext cx="2404346" cy="523220"/>
          </a:xfrm>
          <a:prstGeom prst="rect">
            <a:avLst/>
          </a:prstGeom>
          <a:noFill/>
        </p:spPr>
        <p:txBody>
          <a:bodyPr wrap="square" anchor="ctr">
            <a:spAutoFit/>
          </a:bodyPr>
          <a:lstStyle/>
          <a:p>
            <a:pPr>
              <a:defRPr/>
            </a:pP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Đáp</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cầu</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xây</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dựng</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thống</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luật</a:t>
            </a:r>
            <a:endPar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0" name="TextBox 99"/>
          <p:cNvSpPr txBox="1"/>
          <p:nvPr/>
        </p:nvSpPr>
        <p:spPr>
          <a:xfrm>
            <a:off x="6442508" y="1342309"/>
            <a:ext cx="1774845" cy="307777"/>
          </a:xfrm>
          <a:prstGeom prst="rect">
            <a:avLst/>
          </a:prstGeom>
          <a:noFill/>
        </p:spPr>
        <p:txBody>
          <a:bodyPr wrap="none" anchor="ctr">
            <a:spAutoFit/>
          </a:bodyPr>
          <a:lstStyle/>
          <a:p>
            <a:pPr>
              <a:defRPr/>
            </a:pPr>
            <a:r>
              <a:rPr lang="en-US" sz="1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 góc độ người dân</a:t>
            </a:r>
            <a:endPar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17853" y="1809358"/>
            <a:ext cx="2401547" cy="3323987"/>
          </a:xfrm>
          <a:prstGeom prst="rect">
            <a:avLst/>
          </a:prstGeom>
        </p:spPr>
        <p:txBody>
          <a:bodyPr wrap="square">
            <a:spAutoFit/>
          </a:bodyPr>
          <a:lstStyle/>
          <a:p>
            <a:pPr lvl="0" algn="just"/>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thụ</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hưởng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Đại</a:t>
            </a:r>
            <a:r>
              <a:rPr lang="en-US" sz="1400" dirty="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hội</a:t>
            </a:r>
            <a:r>
              <a:rPr lang="en-US" sz="1400">
                <a:latin typeface="Times New Roman" panose="02020603050405020304" pitchFamily="18" charset="0"/>
                <a:cs typeface="Times New Roman" panose="02020603050405020304" pitchFamily="18" charset="0"/>
              </a:rPr>
              <a:t> </a:t>
            </a:r>
            <a:r>
              <a:rPr lang="en-US" sz="1400" smtClean="0">
                <a:latin typeface="Times New Roman" panose="02020603050405020304" pitchFamily="18" charset="0"/>
                <a:cs typeface="Times New Roman" panose="02020603050405020304" pitchFamily="18" charset="0"/>
              </a:rPr>
              <a:t>XIII)</a:t>
            </a:r>
            <a:endParaRPr lang="en-US" sz="1400" dirty="0">
              <a:latin typeface="Times New Roman" panose="02020603050405020304" pitchFamily="18" charset="0"/>
              <a:cs typeface="Times New Roman" panose="02020603050405020304" pitchFamily="18" charset="0"/>
            </a:endParaRPr>
          </a:p>
          <a:p>
            <a:pPr lvl="0" algn="just"/>
            <a:r>
              <a:rPr lang="en-US" sz="140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Kết</a:t>
            </a:r>
            <a:r>
              <a:rPr lang="en-US" sz="1400" spc="10" dirty="0">
                <a:latin typeface="Times New Roman" panose="02020603050405020304" pitchFamily="18" charset="0"/>
                <a:cs typeface="Times New Roman" panose="02020603050405020304" pitchFamily="18" charset="0"/>
              </a:rPr>
              <a:t> </a:t>
            </a:r>
            <a:r>
              <a:rPr lang="en-US" sz="1400" spc="10" err="1">
                <a:latin typeface="Times New Roman" panose="02020603050405020304" pitchFamily="18" charset="0"/>
                <a:cs typeface="Times New Roman" panose="02020603050405020304" pitchFamily="18" charset="0"/>
              </a:rPr>
              <a:t>luận</a:t>
            </a:r>
            <a:r>
              <a:rPr lang="en-US" sz="1400" spc="10">
                <a:latin typeface="Times New Roman" panose="02020603050405020304" pitchFamily="18" charset="0"/>
                <a:cs typeface="Times New Roman" panose="02020603050405020304" pitchFamily="18" charset="0"/>
              </a:rPr>
              <a:t> </a:t>
            </a:r>
            <a:r>
              <a:rPr lang="en-US" sz="1400" spc="10" smtClean="0">
                <a:latin typeface="Times New Roman" panose="02020603050405020304" pitchFamily="18" charset="0"/>
                <a:cs typeface="Times New Roman" panose="02020603050405020304" pitchFamily="18" charset="0"/>
              </a:rPr>
              <a:t>80-KL/TW </a:t>
            </a:r>
            <a:r>
              <a:rPr lang="en-US" sz="1400" spc="10" dirty="0" err="1">
                <a:latin typeface="Times New Roman" panose="02020603050405020304" pitchFamily="18" charset="0"/>
                <a:cs typeface="Times New Roman" panose="02020603050405020304" pitchFamily="18" charset="0"/>
              </a:rPr>
              <a:t>ngày</a:t>
            </a:r>
            <a:r>
              <a:rPr lang="en-US" sz="1400" spc="10" dirty="0">
                <a:latin typeface="Times New Roman" panose="02020603050405020304" pitchFamily="18" charset="0"/>
                <a:cs typeface="Times New Roman" panose="02020603050405020304" pitchFamily="18" charset="0"/>
              </a:rPr>
              <a:t> 20/6/2020 </a:t>
            </a:r>
            <a:r>
              <a:rPr lang="en-US" sz="1400" spc="10" dirty="0" err="1">
                <a:latin typeface="Times New Roman" panose="02020603050405020304" pitchFamily="18" charset="0"/>
                <a:cs typeface="Times New Roman" panose="02020603050405020304" pitchFamily="18" charset="0"/>
              </a:rPr>
              <a:t>của</a:t>
            </a:r>
            <a:r>
              <a:rPr lang="en-US" sz="1400" spc="10" dirty="0">
                <a:latin typeface="Times New Roman" panose="02020603050405020304" pitchFamily="18" charset="0"/>
                <a:cs typeface="Times New Roman" panose="02020603050405020304" pitchFamily="18" charset="0"/>
              </a:rPr>
              <a:t> Ban </a:t>
            </a:r>
            <a:r>
              <a:rPr lang="en-US" sz="1400" spc="10" dirty="0" err="1">
                <a:latin typeface="Times New Roman" panose="02020603050405020304" pitchFamily="18" charset="0"/>
                <a:cs typeface="Times New Roman" panose="02020603050405020304" pitchFamily="18" charset="0"/>
              </a:rPr>
              <a:t>Bí</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thư</a:t>
            </a:r>
            <a:r>
              <a:rPr lang="en-US" sz="1400" spc="10" dirty="0">
                <a:latin typeface="Times New Roman" panose="02020603050405020304" pitchFamily="18" charset="0"/>
                <a:cs typeface="Times New Roman" panose="02020603050405020304" pitchFamily="18" charset="0"/>
              </a:rPr>
              <a:t>; </a:t>
            </a:r>
          </a:p>
          <a:p>
            <a:pPr lvl="0" algn="just"/>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Quyết</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định</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số</a:t>
            </a:r>
            <a:r>
              <a:rPr lang="en-US" sz="1400" spc="10" dirty="0">
                <a:latin typeface="Times New Roman" panose="02020603050405020304" pitchFamily="18" charset="0"/>
                <a:cs typeface="Times New Roman" panose="02020603050405020304" pitchFamily="18" charset="0"/>
              </a:rPr>
              <a:t> 1521/QĐ-</a:t>
            </a:r>
            <a:r>
              <a:rPr lang="en-US" sz="1400" spc="10" dirty="0" err="1">
                <a:latin typeface="Times New Roman" panose="02020603050405020304" pitchFamily="18" charset="0"/>
                <a:cs typeface="Times New Roman" panose="02020603050405020304" pitchFamily="18" charset="0"/>
              </a:rPr>
              <a:t>TTg</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ngày</a:t>
            </a:r>
            <a:r>
              <a:rPr lang="en-US" sz="1400" spc="10" dirty="0">
                <a:latin typeface="Times New Roman" panose="02020603050405020304" pitchFamily="18" charset="0"/>
                <a:cs typeface="Times New Roman" panose="02020603050405020304" pitchFamily="18" charset="0"/>
              </a:rPr>
              <a:t> 06/10/2020 </a:t>
            </a:r>
            <a:r>
              <a:rPr lang="en-US" sz="1400" spc="10" dirty="0" err="1">
                <a:latin typeface="Times New Roman" panose="02020603050405020304" pitchFamily="18" charset="0"/>
                <a:cs typeface="Times New Roman" panose="02020603050405020304" pitchFamily="18" charset="0"/>
              </a:rPr>
              <a:t>của</a:t>
            </a:r>
            <a:r>
              <a:rPr lang="en-US" sz="1400" spc="10" dirty="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Thủ</a:t>
            </a:r>
            <a:r>
              <a:rPr lang="en-US" sz="1400" spc="10" dirty="0" smtClean="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tướng</a:t>
            </a:r>
            <a:r>
              <a:rPr lang="en-US" sz="1400" spc="10" dirty="0" smtClean="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Chính</a:t>
            </a:r>
            <a:r>
              <a:rPr lang="en-US" sz="1400" spc="10" dirty="0" smtClean="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phủ</a:t>
            </a:r>
            <a:r>
              <a:rPr lang="en-US" sz="1400" spc="10" dirty="0" smtClean="0">
                <a:latin typeface="Times New Roman" panose="02020603050405020304" pitchFamily="18" charset="0"/>
                <a:cs typeface="Times New Roman" panose="02020603050405020304" pitchFamily="18" charset="0"/>
              </a:rPr>
              <a:t>;</a:t>
            </a:r>
            <a:endParaRPr lang="en-US" sz="1400" spc="10" dirty="0">
              <a:latin typeface="Times New Roman" panose="02020603050405020304" pitchFamily="18" charset="0"/>
              <a:cs typeface="Times New Roman" panose="02020603050405020304" pitchFamily="18" charset="0"/>
            </a:endParaRPr>
          </a:p>
          <a:p>
            <a:pPr lvl="0" algn="just"/>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Quyết</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định</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số</a:t>
            </a:r>
            <a:r>
              <a:rPr lang="en-US" sz="1400" spc="10" dirty="0">
                <a:latin typeface="Times New Roman" panose="02020603050405020304" pitchFamily="18" charset="0"/>
                <a:cs typeface="Times New Roman" panose="02020603050405020304" pitchFamily="18" charset="0"/>
              </a:rPr>
              <a:t> 21/2021/QĐ-</a:t>
            </a:r>
            <a:r>
              <a:rPr lang="en-US" sz="1400" spc="10" dirty="0" err="1">
                <a:latin typeface="Times New Roman" panose="02020603050405020304" pitchFamily="18" charset="0"/>
                <a:cs typeface="Times New Roman" panose="02020603050405020304" pitchFamily="18" charset="0"/>
              </a:rPr>
              <a:t>TTg</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ngày</a:t>
            </a:r>
            <a:r>
              <a:rPr lang="en-US" sz="1400" spc="10" dirty="0">
                <a:latin typeface="Times New Roman" panose="02020603050405020304" pitchFamily="18" charset="0"/>
                <a:cs typeface="Times New Roman" panose="02020603050405020304" pitchFamily="18" charset="0"/>
              </a:rPr>
              <a:t> 21/6/2021 </a:t>
            </a:r>
            <a:r>
              <a:rPr lang="en-US" sz="1400" spc="10" dirty="0" err="1">
                <a:latin typeface="Times New Roman" panose="02020603050405020304" pitchFamily="18" charset="0"/>
                <a:cs typeface="Times New Roman" panose="02020603050405020304" pitchFamily="18" charset="0"/>
              </a:rPr>
              <a:t>của</a:t>
            </a:r>
            <a:r>
              <a:rPr lang="en-US" sz="1400" spc="10" dirty="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Thủ</a:t>
            </a:r>
            <a:r>
              <a:rPr lang="en-US" sz="1400" spc="10" dirty="0" smtClean="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tướng</a:t>
            </a:r>
            <a:r>
              <a:rPr lang="en-US" sz="1400" spc="10" dirty="0" smtClean="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Chính</a:t>
            </a:r>
            <a:r>
              <a:rPr lang="en-US" sz="1400" spc="10" dirty="0" smtClean="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phủ</a:t>
            </a:r>
            <a:r>
              <a:rPr lang="en-US" sz="1400" spc="10" dirty="0" smtClean="0">
                <a:latin typeface="Times New Roman" panose="02020603050405020304" pitchFamily="18" charset="0"/>
                <a:cs typeface="Times New Roman" panose="02020603050405020304" pitchFamily="18" charset="0"/>
              </a:rPr>
              <a:t>;</a:t>
            </a:r>
            <a:endParaRPr lang="en-US" sz="1400" spc="10" dirty="0">
              <a:latin typeface="Times New Roman" panose="02020603050405020304" pitchFamily="18" charset="0"/>
              <a:cs typeface="Times New Roman" panose="02020603050405020304" pitchFamily="18" charset="0"/>
            </a:endParaRPr>
          </a:p>
          <a:p>
            <a:pPr lvl="0" algn="just"/>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Quyết</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định</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số</a:t>
            </a:r>
            <a:r>
              <a:rPr lang="en-US" sz="1400" spc="10" dirty="0">
                <a:latin typeface="Times New Roman" panose="02020603050405020304" pitchFamily="18" charset="0"/>
                <a:cs typeface="Times New Roman" panose="02020603050405020304" pitchFamily="18" charset="0"/>
              </a:rPr>
              <a:t> 407/QĐ-</a:t>
            </a:r>
            <a:r>
              <a:rPr lang="en-US" sz="1400" spc="10" dirty="0" err="1">
                <a:latin typeface="Times New Roman" panose="02020603050405020304" pitchFamily="18" charset="0"/>
                <a:cs typeface="Times New Roman" panose="02020603050405020304" pitchFamily="18" charset="0"/>
              </a:rPr>
              <a:t>TTg</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ngày</a:t>
            </a:r>
            <a:r>
              <a:rPr lang="en-US" sz="1400" spc="10" dirty="0">
                <a:latin typeface="Times New Roman" panose="02020603050405020304" pitchFamily="18" charset="0"/>
                <a:cs typeface="Times New Roman" panose="02020603050405020304" pitchFamily="18" charset="0"/>
              </a:rPr>
              <a:t> 30/3/2022 </a:t>
            </a:r>
            <a:r>
              <a:rPr lang="en-US" sz="1400" spc="10" dirty="0" err="1">
                <a:latin typeface="Times New Roman" panose="02020603050405020304" pitchFamily="18" charset="0"/>
                <a:cs typeface="Times New Roman" panose="02020603050405020304" pitchFamily="18" charset="0"/>
              </a:rPr>
              <a:t>của</a:t>
            </a:r>
            <a:r>
              <a:rPr lang="en-US" sz="1400" spc="10" dirty="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Thủ</a:t>
            </a:r>
            <a:r>
              <a:rPr lang="en-US" sz="1400" spc="10" dirty="0" smtClean="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tướng</a:t>
            </a:r>
            <a:r>
              <a:rPr lang="en-US" sz="1400" spc="10" dirty="0" smtClean="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Chính</a:t>
            </a:r>
            <a:r>
              <a:rPr lang="en-US" sz="1400" spc="10" dirty="0" smtClean="0">
                <a:latin typeface="Times New Roman" panose="02020603050405020304" pitchFamily="18" charset="0"/>
                <a:cs typeface="Times New Roman" panose="02020603050405020304" pitchFamily="18" charset="0"/>
              </a:rPr>
              <a:t> </a:t>
            </a:r>
            <a:r>
              <a:rPr lang="en-US" sz="1400" spc="10" dirty="0" err="1" smtClean="0">
                <a:latin typeface="Times New Roman" panose="02020603050405020304" pitchFamily="18" charset="0"/>
                <a:cs typeface="Times New Roman" panose="02020603050405020304" pitchFamily="18" charset="0"/>
              </a:rPr>
              <a:t>phủ</a:t>
            </a:r>
            <a:endParaRPr lang="en-US" sz="1400" spc="10" dirty="0">
              <a:latin typeface="Times New Roman" panose="02020603050405020304" pitchFamily="18" charset="0"/>
              <a:cs typeface="Times New Roman" panose="02020603050405020304" pitchFamily="18" charset="0"/>
            </a:endParaRPr>
          </a:p>
        </p:txBody>
      </p:sp>
      <p:sp>
        <p:nvSpPr>
          <p:cNvPr id="3" name="Rectangle 2"/>
          <p:cNvSpPr/>
          <p:nvPr/>
        </p:nvSpPr>
        <p:spPr>
          <a:xfrm>
            <a:off x="3363775" y="1894479"/>
            <a:ext cx="2406787" cy="3970318"/>
          </a:xfrm>
          <a:prstGeom prst="rect">
            <a:avLst/>
          </a:prstGeom>
        </p:spPr>
        <p:txBody>
          <a:bodyPr wrap="square">
            <a:spAutoFit/>
          </a:bodyPr>
          <a:lstStyle/>
          <a:p>
            <a:pPr algn="just"/>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động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lớn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xây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dựng</a:t>
            </a:r>
            <a:r>
              <a:rPr lang="en-US" sz="1400" dirty="0">
                <a:latin typeface="Times New Roman" panose="02020603050405020304" pitchFamily="18" charset="0"/>
                <a:cs typeface="Times New Roman" panose="02020603050405020304" pitchFamily="18" charset="0"/>
              </a:rPr>
              <a:t> VBQPPL </a:t>
            </a:r>
            <a:r>
              <a:rPr lang="en-US" sz="1400" dirty="0" err="1">
                <a:latin typeface="Times New Roman" panose="02020603050405020304" pitchFamily="18" charset="0"/>
                <a:cs typeface="Times New Roman" panose="02020603050405020304" pitchFamily="18" charset="0"/>
              </a:rPr>
              <a:t>giai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đoạn</a:t>
            </a:r>
            <a:r>
              <a:rPr lang="en-US" sz="1400" dirty="0">
                <a:latin typeface="Times New Roman" panose="02020603050405020304" pitchFamily="18" charset="0"/>
                <a:cs typeface="Times New Roman" panose="02020603050405020304" pitchFamily="18" charset="0"/>
              </a:rPr>
              <a:t> 2022 – 2027”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ý </a:t>
            </a:r>
            <a:r>
              <a:rPr lang="en-US" sz="1400" dirty="0" err="1">
                <a:latin typeface="Times New Roman" panose="02020603050405020304" pitchFamily="18" charset="0"/>
                <a:cs typeface="Times New Roman" panose="02020603050405020304" pitchFamily="18" charset="0"/>
              </a:rPr>
              <a:t>nghĩa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trọng</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nhằm</a:t>
            </a:r>
            <a:r>
              <a:rPr lang="en-US" sz="1400" dirty="0" smtClean="0">
                <a:latin typeface="Times New Roman" panose="02020603050405020304" pitchFamily="18" charset="0"/>
                <a:cs typeface="Times New Roman" panose="02020603050405020304" pitchFamily="18" charset="0"/>
              </a:rPr>
              <a:t>:</a:t>
            </a:r>
          </a:p>
          <a:p>
            <a:pPr algn="just"/>
            <a:r>
              <a:rPr lang="en-US" sz="1400" spc="-30" dirty="0" smtClean="0">
                <a:latin typeface="Times New Roman" panose="02020603050405020304" pitchFamily="18" charset="0"/>
                <a:cs typeface="Times New Roman" panose="02020603050405020304" pitchFamily="18" charset="0"/>
              </a:rPr>
              <a:t>- </a:t>
            </a:r>
            <a:r>
              <a:rPr lang="en-US" sz="1400" spc="-30" dirty="0" err="1" smtClean="0">
                <a:latin typeface="Times New Roman" panose="02020603050405020304" pitchFamily="18" charset="0"/>
                <a:cs typeface="Times New Roman" panose="02020603050405020304" pitchFamily="18" charset="0"/>
              </a:rPr>
              <a:t>Đáp</a:t>
            </a:r>
            <a:r>
              <a:rPr lang="en-US" sz="1400" spc="-30" dirty="0" smtClean="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ứng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yêu</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cầu</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xây</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dựng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hệ</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thống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pháp</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luật</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đầy</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đủ</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kịp</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thời</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đồng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bộ</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thống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nhất</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khả</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thi</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công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khai</a:t>
            </a:r>
            <a:r>
              <a:rPr lang="en-US" sz="1400" spc="-30" dirty="0">
                <a:latin typeface="Times New Roman" panose="02020603050405020304" pitchFamily="18" charset="0"/>
                <a:cs typeface="Times New Roman" panose="02020603050405020304" pitchFamily="18" charset="0"/>
              </a:rPr>
              <a:t>, minh </a:t>
            </a:r>
            <a:r>
              <a:rPr lang="en-US" sz="1400" spc="-30" dirty="0" err="1">
                <a:latin typeface="Times New Roman" panose="02020603050405020304" pitchFamily="18" charset="0"/>
                <a:cs typeface="Times New Roman" panose="02020603050405020304" pitchFamily="18" charset="0"/>
              </a:rPr>
              <a:t>bạch</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ổn</a:t>
            </a:r>
            <a:r>
              <a:rPr lang="en-US" sz="1400" spc="-30" dirty="0">
                <a:latin typeface="Times New Roman" panose="02020603050405020304" pitchFamily="18" charset="0"/>
                <a:cs typeface="Times New Roman" panose="02020603050405020304" pitchFamily="18" charset="0"/>
              </a:rPr>
              <a:t> </a:t>
            </a:r>
            <a:r>
              <a:rPr lang="en-US" sz="1400" spc="-30" dirty="0" err="1" smtClean="0">
                <a:latin typeface="Times New Roman" panose="02020603050405020304" pitchFamily="18" charset="0"/>
                <a:cs typeface="Times New Roman" panose="02020603050405020304" pitchFamily="18" charset="0"/>
              </a:rPr>
              <a:t>định</a:t>
            </a:r>
            <a:r>
              <a:rPr lang="en-US" sz="1400" spc="-30" dirty="0" smtClean="0">
                <a:latin typeface="Times New Roman" panose="02020603050405020304" pitchFamily="18" charset="0"/>
                <a:cs typeface="Times New Roman" panose="02020603050405020304" pitchFamily="18" charset="0"/>
              </a:rPr>
              <a:t>;</a:t>
            </a:r>
          </a:p>
          <a:p>
            <a:pPr algn="just"/>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Lấy</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người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doanh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nghiệp</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là</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trước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hết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trên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hết</a:t>
            </a:r>
            <a:r>
              <a:rPr lang="en-US" sz="1400" dirty="0" smtClean="0">
                <a:latin typeface="Times New Roman" panose="02020603050405020304" pitchFamily="18" charset="0"/>
                <a:cs typeface="Times New Roman" panose="02020603050405020304" pitchFamily="18" charset="0"/>
              </a:rPr>
              <a:t>;</a:t>
            </a:r>
          </a:p>
          <a:p>
            <a:pPr algn="just"/>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Đáp</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ứng</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yêu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tác</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PBGDPL, </a:t>
            </a:r>
            <a:r>
              <a:rPr lang="en-US" sz="1400" dirty="0" err="1" smtClean="0">
                <a:latin typeface="Times New Roman" panose="02020603050405020304" pitchFamily="18" charset="0"/>
                <a:cs typeface="Times New Roman" panose="02020603050405020304" pitchFamily="18" charset="0"/>
              </a:rPr>
              <a:t>trong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đó</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bảo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đảm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gắn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kết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giữa</a:t>
            </a:r>
            <a:r>
              <a:rPr lang="en-US" sz="1400" dirty="0" smtClean="0">
                <a:latin typeface="Times New Roman" panose="02020603050405020304" pitchFamily="18" charset="0"/>
                <a:cs typeface="Times New Roman" panose="02020603050405020304" pitchFamily="18" charset="0"/>
              </a:rPr>
              <a:t> PBGDPL </a:t>
            </a:r>
            <a:r>
              <a:rPr lang="en-US" sz="1400" dirty="0" err="1" smtClean="0">
                <a:latin typeface="Times New Roman" panose="02020603050405020304" pitchFamily="18" charset="0"/>
                <a:cs typeface="Times New Roman" panose="02020603050405020304" pitchFamily="18" charset="0"/>
              </a:rPr>
              <a:t>với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xây</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dựng</a:t>
            </a:r>
            <a:r>
              <a:rPr lang="en-US" sz="1400" dirty="0" smtClean="0">
                <a:latin typeface="Times New Roman" panose="02020603050405020304" pitchFamily="18" charset="0"/>
                <a:cs typeface="Times New Roman" panose="02020603050405020304" pitchFamily="18" charset="0"/>
              </a:rPr>
              <a:t> PL.</a:t>
            </a:r>
            <a:endParaRPr lang="en-US" sz="1400" dirty="0">
              <a:latin typeface="Times New Roman" panose="02020603050405020304" pitchFamily="18" charset="0"/>
              <a:cs typeface="Times New Roman" panose="02020603050405020304" pitchFamily="18" charset="0"/>
            </a:endParaRPr>
          </a:p>
        </p:txBody>
      </p:sp>
      <p:sp>
        <p:nvSpPr>
          <p:cNvPr id="5" name="Rectangle 4"/>
          <p:cNvSpPr/>
          <p:nvPr/>
        </p:nvSpPr>
        <p:spPr>
          <a:xfrm>
            <a:off x="6301659" y="1916001"/>
            <a:ext cx="2267676" cy="3970318"/>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Truyền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thông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dự</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thảo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chính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sách</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PL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người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hưởng</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dụng</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mình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tham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gia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xây</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dựng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pháp</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luật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quản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lý</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nhà</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nước</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đảm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con </a:t>
            </a:r>
            <a:r>
              <a:rPr lang="en-US" sz="1400" dirty="0" err="1">
                <a:latin typeface="Times New Roman" panose="02020603050405020304" pitchFamily="18" charset="0"/>
                <a:cs typeface="Times New Roman" panose="02020603050405020304" pitchFamily="18" charset="0"/>
              </a:rPr>
              <a:t>người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theo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Hiếp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2013</a:t>
            </a:r>
          </a:p>
          <a:p>
            <a:pPr algn="just"/>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Giúp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xây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niềm</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Đảng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Nhà</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nước</a:t>
            </a:r>
            <a:r>
              <a:rPr lang="en-US" sz="1400" dirty="0" smtClean="0">
                <a:latin typeface="Times New Roman" panose="02020603050405020304" pitchFamily="18" charset="0"/>
                <a:cs typeface="Times New Roman" panose="02020603050405020304" pitchFamily="18" charset="0"/>
              </a:rPr>
              <a:t>.</a:t>
            </a:r>
          </a:p>
          <a:p>
            <a:pPr algn="just"/>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Phát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huy</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dân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chủ</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đoàn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tộc</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Tạo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điều</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kiện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người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dân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thực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hiện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quyền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giám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sát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hoạt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động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của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các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cơ</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quan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nhà</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nước</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31" name="矩形 28"/>
          <p:cNvSpPr>
            <a:spLocks noChangeArrowheads="1"/>
          </p:cNvSpPr>
          <p:nvPr/>
        </p:nvSpPr>
        <p:spPr bwMode="auto">
          <a:xfrm>
            <a:off x="3253020" y="6096000"/>
            <a:ext cx="2342827" cy="584775"/>
          </a:xfrm>
          <a:prstGeom prst="rect">
            <a:avLst/>
          </a:prstGeom>
          <a:solidFill>
            <a:schemeClr val="accent2"/>
          </a:solidFill>
          <a:ln>
            <a:noFill/>
          </a:ln>
          <a:extLst/>
        </p:spPr>
        <p:txBody>
          <a:bodyPr wrap="square">
            <a:spAutoFit/>
          </a:bodyPr>
          <a:lstStyle/>
          <a:p>
            <a:pPr algn="ctr" fontAlgn="auto">
              <a:spcBef>
                <a:spcPts val="0"/>
              </a:spcBef>
              <a:spcAft>
                <a:spcPts val="0"/>
              </a:spcAft>
              <a:defRPr/>
            </a:pPr>
            <a:r>
              <a:rPr lang="en-US" altLang="zh-CN" sz="1600" b="1" smtClean="0">
                <a:solidFill>
                  <a:schemeClr val="bg1"/>
                </a:solidFill>
                <a:effectLst>
                  <a:outerShdw blurRad="50800" dist="38100" algn="l" rotWithShape="0">
                    <a:prstClr val="black"/>
                  </a:outerShdw>
                </a:effectLst>
                <a:latin typeface="Times New Roman" panose="02020603050405020304" pitchFamily="18" charset="0"/>
                <a:ea typeface="Microsoft YaHei" pitchFamily="34" charset="-122"/>
                <a:cs typeface="Times New Roman" panose="02020603050405020304" pitchFamily="18" charset="0"/>
                <a:sym typeface="Microsoft YaHei" pitchFamily="34" charset="-122"/>
              </a:rPr>
              <a:t>KINH NGHIỆM </a:t>
            </a:r>
          </a:p>
          <a:p>
            <a:pPr algn="ctr" fontAlgn="auto">
              <a:spcBef>
                <a:spcPts val="0"/>
              </a:spcBef>
              <a:spcAft>
                <a:spcPts val="0"/>
              </a:spcAft>
              <a:defRPr/>
            </a:pPr>
            <a:r>
              <a:rPr lang="en-US" altLang="zh-CN" sz="1600" b="1" smtClean="0">
                <a:solidFill>
                  <a:schemeClr val="bg1"/>
                </a:solidFill>
                <a:effectLst>
                  <a:outerShdw blurRad="50800" dist="38100" algn="l" rotWithShape="0">
                    <a:prstClr val="black"/>
                  </a:outerShdw>
                </a:effectLst>
                <a:latin typeface="Times New Roman" panose="02020603050405020304" pitchFamily="18" charset="0"/>
                <a:ea typeface="Microsoft YaHei" pitchFamily="34" charset="-122"/>
                <a:cs typeface="Times New Roman" panose="02020603050405020304" pitchFamily="18" charset="0"/>
                <a:sym typeface="Microsoft YaHei" pitchFamily="34" charset="-122"/>
              </a:rPr>
              <a:t>          QUỐC TẾ</a:t>
            </a:r>
            <a:r>
              <a:rPr lang="en-US" altLang="zh-CN" sz="1600" b="1" dirty="0">
                <a:solidFill>
                  <a:schemeClr val="bg1"/>
                </a:solidFill>
                <a:effectLst>
                  <a:outerShdw blurRad="50800" dist="38100" algn="l" rotWithShape="0">
                    <a:prstClr val="black"/>
                  </a:outerShdw>
                </a:effectLst>
                <a:latin typeface="Times New Roman" panose="02020603050405020304" pitchFamily="18" charset="0"/>
                <a:ea typeface="Microsoft YaHei" pitchFamily="34" charset="-122"/>
                <a:cs typeface="Times New Roman" panose="02020603050405020304" pitchFamily="18" charset="0"/>
                <a:sym typeface="Microsoft YaHei" pitchFamily="34" charset="-122"/>
              </a:rPr>
              <a:t>	</a:t>
            </a:r>
            <a:endParaRPr lang="zh-CN" altLang="en-US" sz="1600" dirty="0">
              <a:effectLst>
                <a:outerShdw blurRad="50800" dist="38100" algn="l" rotWithShape="0">
                  <a:prstClr val="black"/>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820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400" b="1">
                <a:latin typeface="Times New Roman" panose="02020603050405020304" pitchFamily="18" charset="0"/>
                <a:cs typeface="Times New Roman" panose="02020603050405020304" pitchFamily="18" charset="0"/>
              </a:rPr>
              <a:t>Yêu cầu thực tiễn</a:t>
            </a:r>
          </a:p>
          <a:p>
            <a:pPr algn="just">
              <a:buFont typeface="Wingdings" pitchFamily="2" charset="2"/>
              <a:buChar char="v"/>
              <a:defRPr/>
            </a:pPr>
            <a:r>
              <a:rPr lang="en-US" altLang="en-US" sz="1400">
                <a:latin typeface="Times New Roman" panose="02020603050405020304" pitchFamily="18" charset="0"/>
                <a:cs typeface="Times New Roman" panose="02020603050405020304" pitchFamily="18" charset="0"/>
              </a:rPr>
              <a:t>Theo quy định của Luật Ban hành VBQPPL, Luật PBGDPL, Luật Tiếp cận thông tin:</a:t>
            </a:r>
          </a:p>
          <a:p>
            <a:pPr algn="just">
              <a:buFontTx/>
              <a:buChar char="-"/>
              <a:defRPr/>
            </a:pPr>
            <a:r>
              <a:rPr lang="en-US" altLang="en-US" sz="1400">
                <a:latin typeface="Times New Roman" panose="02020603050405020304" pitchFamily="18" charset="0"/>
                <a:cs typeface="Times New Roman" panose="02020603050405020304" pitchFamily="18" charset="0"/>
              </a:rPr>
              <a:t>B</a:t>
            </a:r>
            <a:r>
              <a:rPr lang="vi-VN" altLang="en-US" sz="1400">
                <a:latin typeface="Times New Roman" panose="02020603050405020304" pitchFamily="18" charset="0"/>
                <a:cs typeface="Times New Roman" panose="02020603050405020304" pitchFamily="18" charset="0"/>
              </a:rPr>
              <a:t>ảo đảm tính minh bạch trong quy định của VBQPPL, tính công khai, dân chủ trong tiếp nhận, phản hồi ý kiến, kiến nghị của cá nhân, cơ quan, tổ chức</a:t>
            </a:r>
            <a:r>
              <a:rPr lang="en-US" altLang="en-US" sz="1400">
                <a:latin typeface="Times New Roman" panose="02020603050405020304" pitchFamily="18" charset="0"/>
                <a:cs typeface="Times New Roman" panose="02020603050405020304" pitchFamily="18" charset="0"/>
              </a:rPr>
              <a:t>;</a:t>
            </a:r>
          </a:p>
          <a:p>
            <a:pPr algn="just">
              <a:buFontTx/>
              <a:buChar char="-"/>
              <a:defRPr/>
            </a:pPr>
            <a:r>
              <a:rPr lang="en-US" altLang="en-US" sz="1400">
                <a:latin typeface="Times New Roman" panose="02020603050405020304" pitchFamily="18" charset="0"/>
                <a:cs typeface="Times New Roman" panose="02020603050405020304" pitchFamily="18" charset="0"/>
              </a:rPr>
              <a:t>V</a:t>
            </a:r>
            <a:r>
              <a:rPr lang="vi-VN" altLang="en-US" sz="1400">
                <a:latin typeface="Times New Roman" panose="02020603050405020304" pitchFamily="18" charset="0"/>
                <a:cs typeface="Times New Roman" panose="02020603050405020304" pitchFamily="18" charset="0"/>
              </a:rPr>
              <a:t>iệc lấy ý kiến đối với dự thảo VBQPPL là yêu cầu bắt buộc trong quá trình xây dựng VBQPPL</a:t>
            </a:r>
            <a:r>
              <a:rPr lang="en-US" altLang="en-US" sz="1400">
                <a:latin typeface="Times New Roman" panose="02020603050405020304" pitchFamily="18" charset="0"/>
                <a:cs typeface="Times New Roman" panose="02020603050405020304" pitchFamily="18" charset="0"/>
              </a:rPr>
              <a:t>;</a:t>
            </a:r>
          </a:p>
          <a:p>
            <a:pPr algn="just">
              <a:buFont typeface="Wingdings" pitchFamily="2" charset="2"/>
              <a:buChar char="v"/>
              <a:defRPr/>
            </a:pPr>
            <a:r>
              <a:rPr lang="en-US" altLang="en-US" sz="1400" smtClean="0">
                <a:latin typeface="Times New Roman" panose="02020603050405020304" pitchFamily="18" charset="0"/>
                <a:cs typeface="Times New Roman" panose="02020603050405020304" pitchFamily="18" charset="0"/>
              </a:rPr>
              <a:t>Thời </a:t>
            </a:r>
            <a:r>
              <a:rPr lang="en-US" altLang="en-US" sz="1400">
                <a:latin typeface="Times New Roman" panose="02020603050405020304" pitchFamily="18" charset="0"/>
                <a:cs typeface="Times New Roman" panose="02020603050405020304" pitchFamily="18" charset="0"/>
              </a:rPr>
              <a:t>gian qua, cơ quan chủ trì soạn thảo đã tổ chức truyền thông chính sách và nội dung một số VBQPPL trên các phương tiện thông tin đại chúng (Bộ luật Lao động, Luật Thanh niên</a:t>
            </a:r>
            <a:r>
              <a:rPr lang="en-US" altLang="en-US" sz="1400" smtClean="0">
                <a:latin typeface="Times New Roman" panose="02020603050405020304" pitchFamily="18" charset="0"/>
                <a:cs typeface="Times New Roman" panose="02020603050405020304" pitchFamily="18" charset="0"/>
              </a:rPr>
              <a:t>…).</a:t>
            </a:r>
          </a:p>
          <a:p>
            <a:pPr algn="just">
              <a:buFont typeface="Wingdings" pitchFamily="2" charset="2"/>
              <a:buChar char="v"/>
            </a:pPr>
            <a:r>
              <a:rPr lang="en-US" altLang="en-US" sz="1400">
                <a:latin typeface="Times New Roman" panose="02020603050405020304" pitchFamily="18" charset="0"/>
                <a:cs typeface="Times New Roman" panose="02020603050405020304" pitchFamily="18" charset="0"/>
              </a:rPr>
              <a:t>Hạn chế trong truyền thông chính sách và lấy ý kiến dự thảo:</a:t>
            </a:r>
          </a:p>
          <a:p>
            <a:pPr algn="just">
              <a:buFontTx/>
              <a:buChar char="-"/>
            </a:pPr>
            <a:r>
              <a:rPr lang="en-US" altLang="en-US" sz="1400">
                <a:latin typeface="Times New Roman" panose="02020603050405020304" pitchFamily="18" charset="0"/>
                <a:cs typeface="Times New Roman" panose="02020603050405020304" pitchFamily="18" charset="0"/>
              </a:rPr>
              <a:t>V</a:t>
            </a:r>
            <a:r>
              <a:rPr lang="vi-VN" altLang="en-US" sz="1400">
                <a:latin typeface="Times New Roman" panose="02020603050405020304" pitchFamily="18" charset="0"/>
                <a:cs typeface="Times New Roman" panose="02020603050405020304" pitchFamily="18" charset="0"/>
              </a:rPr>
              <a:t>iệc lấy ý kiến đề nghị xây dựng chính sách và dự thảo VBQPPL chủ yếu được thực hiện thông qua đăng tải trên Cổng/Trang thông tin điện tử của bộ, ngành, địa phương, hiệu quả còn hạn </a:t>
            </a:r>
            <a:r>
              <a:rPr lang="vi-VN" altLang="en-US" sz="1400" smtClean="0">
                <a:latin typeface="Times New Roman" panose="02020603050405020304" pitchFamily="18" charset="0"/>
                <a:cs typeface="Times New Roman" panose="02020603050405020304" pitchFamily="18" charset="0"/>
              </a:rPr>
              <a:t>chế</a:t>
            </a:r>
            <a:r>
              <a:rPr lang="en-US" altLang="en-US" sz="1400" smtClean="0">
                <a:latin typeface="Times New Roman" panose="02020603050405020304" pitchFamily="18" charset="0"/>
                <a:cs typeface="Times New Roman" panose="02020603050405020304" pitchFamily="18" charset="0"/>
              </a:rPr>
              <a:t>.</a:t>
            </a:r>
          </a:p>
          <a:p>
            <a:pPr algn="just">
              <a:buFontTx/>
              <a:buChar char="-"/>
            </a:pPr>
            <a:r>
              <a:rPr lang="en-US" altLang="en-US" sz="1400">
                <a:latin typeface="Times New Roman" panose="02020603050405020304" pitchFamily="18" charset="0"/>
                <a:cs typeface="Times New Roman" panose="02020603050405020304" pitchFamily="18" charset="0"/>
              </a:rPr>
              <a:t>H</a:t>
            </a:r>
            <a:r>
              <a:rPr lang="vi-VN" altLang="en-US" sz="1400">
                <a:latin typeface="Times New Roman" panose="02020603050405020304" pitchFamily="18" charset="0"/>
                <a:cs typeface="Times New Roman" panose="02020603050405020304" pitchFamily="18" charset="0"/>
              </a:rPr>
              <a:t>oạt động truyền thông về chính sách </a:t>
            </a:r>
            <a:r>
              <a:rPr lang="en-US" altLang="en-US" sz="1400">
                <a:latin typeface="Times New Roman" panose="02020603050405020304" pitchFamily="18" charset="0"/>
                <a:cs typeface="Times New Roman" panose="02020603050405020304" pitchFamily="18" charset="0"/>
              </a:rPr>
              <a:t>trong quá trình xây dựng VBQPPL </a:t>
            </a:r>
            <a:r>
              <a:rPr lang="vi-VN" altLang="en-US" sz="1400">
                <a:latin typeface="Times New Roman" panose="02020603050405020304" pitchFamily="18" charset="0"/>
                <a:cs typeface="Times New Roman" panose="02020603050405020304" pitchFamily="18" charset="0"/>
              </a:rPr>
              <a:t>chưa được triển khai đồng bộ, có hiệu </a:t>
            </a:r>
            <a:r>
              <a:rPr lang="vi-VN" altLang="en-US" sz="1400" smtClean="0">
                <a:latin typeface="Times New Roman" panose="02020603050405020304" pitchFamily="18" charset="0"/>
                <a:cs typeface="Times New Roman" panose="02020603050405020304" pitchFamily="18" charset="0"/>
              </a:rPr>
              <a:t>quả;</a:t>
            </a:r>
            <a:endParaRPr lang="en-US" altLang="en-US" sz="1400">
              <a:latin typeface="Times New Roman" panose="02020603050405020304" pitchFamily="18" charset="0"/>
              <a:cs typeface="Times New Roman" panose="02020603050405020304" pitchFamily="18" charset="0"/>
            </a:endParaRPr>
          </a:p>
          <a:p>
            <a:pPr algn="just">
              <a:buFontTx/>
              <a:buChar char="-"/>
            </a:pPr>
            <a:r>
              <a:rPr lang="en-US" altLang="en-US" sz="1400" smtClean="0">
                <a:latin typeface="Times New Roman" panose="02020603050405020304" pitchFamily="18" charset="0"/>
                <a:cs typeface="Times New Roman" panose="02020603050405020304" pitchFamily="18" charset="0"/>
              </a:rPr>
              <a:t>T</a:t>
            </a:r>
            <a:r>
              <a:rPr lang="vi-VN" altLang="en-US" sz="1400">
                <a:latin typeface="Times New Roman" panose="02020603050405020304" pitchFamily="18" charset="0"/>
                <a:cs typeface="Times New Roman" panose="02020603050405020304" pitchFamily="18" charset="0"/>
              </a:rPr>
              <a:t>ạo khoảng trống </a:t>
            </a:r>
            <a:r>
              <a:rPr lang="en-US" altLang="en-US" sz="1400">
                <a:latin typeface="Times New Roman" panose="02020603050405020304" pitchFamily="18" charset="0"/>
                <a:cs typeface="Times New Roman" panose="02020603050405020304" pitchFamily="18" charset="0"/>
              </a:rPr>
              <a:t>về </a:t>
            </a:r>
            <a:r>
              <a:rPr lang="vi-VN" altLang="en-US" sz="1400">
                <a:latin typeface="Times New Roman" panose="02020603050405020304" pitchFamily="18" charset="0"/>
                <a:cs typeface="Times New Roman" panose="02020603050405020304" pitchFamily="18" charset="0"/>
              </a:rPr>
              <a:t>truyền thông</a:t>
            </a:r>
            <a:r>
              <a:rPr lang="en-US" altLang="en-US" sz="1400">
                <a:latin typeface="Times New Roman" panose="02020603050405020304" pitchFamily="18" charset="0"/>
                <a:cs typeface="Times New Roman" panose="02020603050405020304" pitchFamily="18" charset="0"/>
              </a:rPr>
              <a:t> </a:t>
            </a:r>
            <a:r>
              <a:rPr lang="vi-VN" altLang="en-US" sz="1400">
                <a:latin typeface="Times New Roman" panose="02020603050405020304" pitchFamily="18" charset="0"/>
                <a:cs typeface="Times New Roman" panose="02020603050405020304" pitchFamily="18" charset="0"/>
              </a:rPr>
              <a:t>các chính sách từ sớm, từ xa, ngay từ khâu lập đề nghị và soạn thảo VBQPPL</a:t>
            </a:r>
            <a:r>
              <a:rPr lang="en-US" altLang="en-US" sz="1400">
                <a:latin typeface="Times New Roman" panose="02020603050405020304" pitchFamily="18" charset="0"/>
                <a:cs typeface="Times New Roman" panose="02020603050405020304" pitchFamily="18" charset="0"/>
              </a:rPr>
              <a:t>.</a:t>
            </a:r>
          </a:p>
          <a:p>
            <a:pPr algn="just">
              <a:buFont typeface="Wingdings" pitchFamily="2" charset="2"/>
              <a:buChar char="v"/>
            </a:pPr>
            <a:r>
              <a:rPr lang="en-US" altLang="en-US" sz="1400">
                <a:latin typeface="Times New Roman" panose="02020603050405020304" pitchFamily="18" charset="0"/>
                <a:cs typeface="Times New Roman" panose="02020603050405020304" pitchFamily="18" charset="0"/>
              </a:rPr>
              <a:t>Hậu quả:</a:t>
            </a:r>
          </a:p>
          <a:p>
            <a:pPr algn="just">
              <a:buFontTx/>
              <a:buChar char="-"/>
            </a:pPr>
            <a:r>
              <a:rPr lang="en-US" altLang="en-US" sz="1400">
                <a:latin typeface="Times New Roman" panose="02020603050405020304" pitchFamily="18" charset="0"/>
                <a:cs typeface="Times New Roman" panose="02020603050405020304" pitchFamily="18" charset="0"/>
              </a:rPr>
              <a:t>Ả</a:t>
            </a:r>
            <a:r>
              <a:rPr lang="vi-VN" altLang="en-US" sz="1400">
                <a:latin typeface="Times New Roman" panose="02020603050405020304" pitchFamily="18" charset="0"/>
                <a:cs typeface="Times New Roman" panose="02020603050405020304" pitchFamily="18" charset="0"/>
              </a:rPr>
              <a:t>nh hưởng đến chất lượng</a:t>
            </a:r>
            <a:r>
              <a:rPr lang="en-US" altLang="en-US" sz="1400">
                <a:latin typeface="Times New Roman" panose="02020603050405020304" pitchFamily="18" charset="0"/>
                <a:cs typeface="Times New Roman" panose="02020603050405020304" pitchFamily="18" charset="0"/>
              </a:rPr>
              <a:t>, tính khả thi</a:t>
            </a:r>
            <a:r>
              <a:rPr lang="vi-VN" altLang="en-US" sz="1400">
                <a:latin typeface="Times New Roman" panose="02020603050405020304" pitchFamily="18" charset="0"/>
                <a:cs typeface="Times New Roman" panose="02020603050405020304" pitchFamily="18" charset="0"/>
              </a:rPr>
              <a:t> của VBQPPL</a:t>
            </a:r>
            <a:r>
              <a:rPr lang="en-US" altLang="en-US" sz="1400">
                <a:latin typeface="Times New Roman" panose="02020603050405020304" pitchFamily="18" charset="0"/>
                <a:cs typeface="Times New Roman" panose="02020603050405020304" pitchFamily="18" charset="0"/>
              </a:rPr>
              <a:t>, chưa bảo đảm </a:t>
            </a:r>
            <a:r>
              <a:rPr lang="vi-VN" altLang="en-US" sz="1400">
                <a:latin typeface="Times New Roman" panose="02020603050405020304" pitchFamily="18" charset="0"/>
                <a:cs typeface="Times New Roman" panose="02020603050405020304" pitchFamily="18" charset="0"/>
              </a:rPr>
              <a:t>trách nhiệm giải trình, tiếp thu</a:t>
            </a:r>
            <a:r>
              <a:rPr lang="en-US" altLang="en-US" sz="1400">
                <a:latin typeface="Times New Roman" panose="02020603050405020304" pitchFamily="18" charset="0"/>
                <a:cs typeface="Times New Roman" panose="02020603050405020304" pitchFamily="18" charset="0"/>
              </a:rPr>
              <a:t> </a:t>
            </a:r>
            <a:r>
              <a:rPr lang="vi-VN" altLang="en-US" sz="1400">
                <a:latin typeface="Times New Roman" panose="02020603050405020304" pitchFamily="18" charset="0"/>
                <a:cs typeface="Times New Roman" panose="02020603050405020304" pitchFamily="18" charset="0"/>
              </a:rPr>
              <a:t>dự thảo VBQPPL của cơ quan chủ trì soạn thả</a:t>
            </a:r>
            <a:r>
              <a:rPr lang="en-US" altLang="en-US" sz="1400">
                <a:latin typeface="Times New Roman" panose="02020603050405020304" pitchFamily="18" charset="0"/>
                <a:cs typeface="Times New Roman" panose="02020603050405020304" pitchFamily="18" charset="0"/>
              </a:rPr>
              <a:t>o</a:t>
            </a:r>
            <a:r>
              <a:rPr lang="vi-VN" altLang="en-US" sz="1400">
                <a:latin typeface="Times New Roman" panose="02020603050405020304" pitchFamily="18" charset="0"/>
                <a:cs typeface="Times New Roman" panose="02020603050405020304" pitchFamily="18" charset="0"/>
              </a:rPr>
              <a:t>; </a:t>
            </a:r>
            <a:endParaRPr lang="en-US" altLang="en-US" sz="1400">
              <a:latin typeface="Times New Roman" panose="02020603050405020304" pitchFamily="18" charset="0"/>
              <a:cs typeface="Times New Roman" panose="02020603050405020304" pitchFamily="18" charset="0"/>
            </a:endParaRPr>
          </a:p>
          <a:p>
            <a:pPr algn="just">
              <a:buFontTx/>
              <a:buChar char="-"/>
            </a:pPr>
            <a:endParaRPr lang="en-US" altLang="en-US" sz="1400">
              <a:latin typeface="Times New Roman" panose="02020603050405020304" pitchFamily="18" charset="0"/>
              <a:cs typeface="Times New Roman" panose="02020603050405020304" pitchFamily="18" charset="0"/>
            </a:endParaRPr>
          </a:p>
          <a:p>
            <a:pPr algn="just">
              <a:buFont typeface="Wingdings" pitchFamily="2" charset="2"/>
              <a:buChar char="v"/>
              <a:defRPr/>
            </a:pPr>
            <a:endParaRPr lang="en-US" altLang="en-US" sz="1400">
              <a:latin typeface="Times New Roman" panose="02020603050405020304" pitchFamily="18" charset="0"/>
              <a:cs typeface="Times New Roman" panose="02020603050405020304" pitchFamily="18" charset="0"/>
            </a:endParaRPr>
          </a:p>
          <a:p>
            <a:endParaRPr lang="en-US" sz="180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12390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FontTx/>
              <a:buChar char="-"/>
              <a:defRPr/>
            </a:pPr>
            <a:r>
              <a:rPr lang="vi-VN" sz="1400">
                <a:latin typeface="Times New Roman" panose="02020603050405020304" pitchFamily="18" charset="0"/>
                <a:cs typeface="Times New Roman" panose="02020603050405020304" pitchFamily="18" charset="0"/>
              </a:rPr>
              <a:t>Một số VBQPPL không được thông qua và ban hành do chất lượng soạn thảo và tính đồng thuận xã hội còn hạn chế</a:t>
            </a:r>
            <a:r>
              <a:rPr lang="en-US" sz="1400">
                <a:latin typeface="Times New Roman" panose="02020603050405020304" pitchFamily="18" charset="0"/>
                <a:cs typeface="Times New Roman" panose="02020603050405020304" pitchFamily="18" charset="0"/>
              </a:rPr>
              <a:t> (Dự thảo Luật Đơn vị hành chính - kinh tế đặc biệt); </a:t>
            </a:r>
          </a:p>
          <a:p>
            <a:pPr algn="just">
              <a:buFontTx/>
              <a:buChar char="-"/>
              <a:defRPr/>
            </a:pPr>
            <a:r>
              <a:rPr lang="en-US" sz="1400">
                <a:latin typeface="Times New Roman" panose="02020603050405020304" pitchFamily="18" charset="0"/>
                <a:cs typeface="Times New Roman" panose="02020603050405020304" pitchFamily="18" charset="0"/>
              </a:rPr>
              <a:t>C</a:t>
            </a:r>
            <a:r>
              <a:rPr lang="vi-VN" sz="1400">
                <a:latin typeface="Times New Roman" panose="02020603050405020304" pitchFamily="18" charset="0"/>
                <a:cs typeface="Times New Roman" panose="02020603050405020304" pitchFamily="18" charset="0"/>
              </a:rPr>
              <a:t>ó VBQPPL ngay sau khi được ban hành đã xuất hiện ý kiến trái chiều, phản ứng chính sách từ cộng đồng xã hội</a:t>
            </a:r>
            <a:r>
              <a:rPr lang="en-US" sz="1400">
                <a:latin typeface="Times New Roman" panose="02020603050405020304" pitchFamily="18" charset="0"/>
                <a:cs typeface="Times New Roman" panose="02020603050405020304" pitchFamily="18" charset="0"/>
              </a:rPr>
              <a:t> (Điều 60 Luật Bảo hiểm xã hội năm 2014</a:t>
            </a:r>
            <a:r>
              <a:rPr lang="en-US" sz="1400" smtClean="0">
                <a:latin typeface="Times New Roman" panose="02020603050405020304" pitchFamily="18" charset="0"/>
                <a:cs typeface="Times New Roman" panose="02020603050405020304" pitchFamily="18" charset="0"/>
              </a:rPr>
              <a:t>).</a:t>
            </a:r>
          </a:p>
          <a:p>
            <a:pPr marL="109728" indent="0" algn="just">
              <a:buNone/>
              <a:defRPr/>
            </a:pPr>
            <a:r>
              <a:rPr lang="en-US" sz="1400" b="1" smtClean="0">
                <a:latin typeface="Times New Roman" panose="02020603050405020304" pitchFamily="18" charset="0"/>
                <a:cs typeface="Times New Roman" panose="02020603050405020304" pitchFamily="18" charset="0"/>
              </a:rPr>
              <a:t>Kinh nghiệm quốc tế:</a:t>
            </a:r>
          </a:p>
          <a:p>
            <a:pPr algn="just">
              <a:buFont typeface="Wingdings" pitchFamily="2" charset="2"/>
              <a:buChar char="v"/>
              <a:defRPr/>
            </a:pPr>
            <a:r>
              <a:rPr lang="vi-VN" sz="1400">
                <a:latin typeface="Times New Roman" panose="02020603050405020304" pitchFamily="18" charset="0"/>
                <a:cs typeface="Times New Roman" panose="02020603050405020304" pitchFamily="18" charset="0"/>
              </a:rPr>
              <a:t>Ở Canada, truyền thông dự thảo chính sách, pháp luật từ khâu soạn thảo được thực hiện thông qua tham vấn cộng đồng dưới nhiều hình thức: tổ chức truyền thông trên các phương tiện thông tin đại chúng, Cổng Thông tin điện tử, mạng xã hội</a:t>
            </a:r>
            <a:r>
              <a:rPr lang="en-US" sz="1400">
                <a:latin typeface="Times New Roman" panose="02020603050405020304" pitchFamily="18" charset="0"/>
                <a:cs typeface="Times New Roman" panose="02020603050405020304" pitchFamily="18" charset="0"/>
              </a:rPr>
              <a:t>.</a:t>
            </a:r>
          </a:p>
          <a:p>
            <a:pPr algn="just">
              <a:buFont typeface="Wingdings" pitchFamily="2" charset="2"/>
              <a:buChar char="v"/>
            </a:pPr>
            <a:r>
              <a:rPr lang="vi-VN" altLang="en-US" sz="1400">
                <a:latin typeface="Times New Roman" panose="02020603050405020304" pitchFamily="18" charset="0"/>
                <a:cs typeface="Times New Roman" panose="02020603050405020304" pitchFamily="18" charset="0"/>
              </a:rPr>
              <a:t>Ở Nhật Bản, các bộ chịu trách nhiệm về xây dựng pháp luật có một website riêng để thông tin chi tiết về tình hình soạn thảo các văn bản luật mới. </a:t>
            </a:r>
            <a:r>
              <a:rPr lang="en-US" altLang="en-US" sz="1400">
                <a:latin typeface="Times New Roman" panose="02020603050405020304" pitchFamily="18" charset="0"/>
                <a:cs typeface="Times New Roman" panose="02020603050405020304" pitchFamily="18" charset="0"/>
              </a:rPr>
              <a:t>M</a:t>
            </a:r>
            <a:r>
              <a:rPr lang="vi-VN" altLang="en-US" sz="1400">
                <a:latin typeface="Times New Roman" panose="02020603050405020304" pitchFamily="18" charset="0"/>
                <a:cs typeface="Times New Roman" panose="02020603050405020304" pitchFamily="18" charset="0"/>
              </a:rPr>
              <a:t>ỗi Bộ thành lập một Hội đồng nghiên cứu tham gia xây dựng chính sách, dự thảo văn bản để tiến hành các cuộc tham vấn, lấy ý kiến cộng đồng</a:t>
            </a:r>
            <a:r>
              <a:rPr lang="en-US" altLang="en-US" sz="1400">
                <a:latin typeface="Times New Roman" panose="02020603050405020304" pitchFamily="18" charset="0"/>
                <a:cs typeface="Times New Roman" panose="02020603050405020304" pitchFamily="18" charset="0"/>
              </a:rPr>
              <a:t>.</a:t>
            </a:r>
          </a:p>
          <a:p>
            <a:pPr algn="just">
              <a:buFont typeface="Wingdings" pitchFamily="2" charset="2"/>
              <a:buChar char="v"/>
            </a:pPr>
            <a:r>
              <a:rPr lang="vi-VN" altLang="en-US" sz="1400">
                <a:latin typeface="Times New Roman" panose="02020603050405020304" pitchFamily="18" charset="0"/>
                <a:cs typeface="Times New Roman" panose="02020603050405020304" pitchFamily="18" charset="0"/>
              </a:rPr>
              <a:t>Tại Đan Mạnh, việc tổ chức truyền thông về văn bản pháp luật từ khâu soạn thảo được Trung tâm thông tin thuộc Bộ Nghiên cứu và công nghệ thông tin </a:t>
            </a:r>
            <a:r>
              <a:rPr lang="en-US" altLang="en-US" sz="1400">
                <a:latin typeface="Times New Roman" panose="02020603050405020304" pitchFamily="18" charset="0"/>
                <a:cs typeface="Times New Roman" panose="02020603050405020304" pitchFamily="18" charset="0"/>
              </a:rPr>
              <a:t>thực hiện </a:t>
            </a:r>
            <a:r>
              <a:rPr lang="vi-VN" altLang="en-US" sz="1400">
                <a:latin typeface="Times New Roman" panose="02020603050405020304" pitchFamily="18" charset="0"/>
                <a:cs typeface="Times New Roman" panose="02020603050405020304" pitchFamily="18" charset="0"/>
              </a:rPr>
              <a:t>thông qua phát hành tờ tin, tạp chí, mạng Internet… </a:t>
            </a:r>
            <a:endParaRPr lang="en-US" altLang="en-US" sz="1400">
              <a:latin typeface="Times New Roman" panose="02020603050405020304" pitchFamily="18" charset="0"/>
              <a:cs typeface="Times New Roman" panose="02020603050405020304" pitchFamily="18" charset="0"/>
            </a:endParaRPr>
          </a:p>
          <a:p>
            <a:pPr algn="just">
              <a:buFont typeface="Wingdings" pitchFamily="2" charset="2"/>
              <a:buChar char="v"/>
            </a:pPr>
            <a:r>
              <a:rPr lang="vi-VN" altLang="en-US" sz="1400">
                <a:latin typeface="Times New Roman" panose="02020603050405020304" pitchFamily="18" charset="0"/>
                <a:cs typeface="Times New Roman" panose="02020603050405020304" pitchFamily="18" charset="0"/>
              </a:rPr>
              <a:t>Tại Hàn Quốc, Chính phủ áp dụng quy chế hoạt động truyền thông chính sách quốc gia </a:t>
            </a:r>
            <a:r>
              <a:rPr lang="en-US" altLang="en-US" sz="1400">
                <a:latin typeface="Times New Roman" panose="02020603050405020304" pitchFamily="18" charset="0"/>
                <a:cs typeface="Times New Roman" panose="02020603050405020304" pitchFamily="18" charset="0"/>
              </a:rPr>
              <a:t>về </a:t>
            </a:r>
            <a:r>
              <a:rPr lang="vi-VN" altLang="en-US" sz="1400">
                <a:latin typeface="Times New Roman" panose="02020603050405020304" pitchFamily="18" charset="0"/>
                <a:cs typeface="Times New Roman" panose="02020603050405020304" pitchFamily="18" charset="0"/>
              </a:rPr>
              <a:t>các chính sách của Chính phủ. </a:t>
            </a:r>
            <a:endParaRPr lang="en-US" altLang="en-US" sz="1400">
              <a:latin typeface="Times New Roman" panose="02020603050405020304" pitchFamily="18" charset="0"/>
              <a:cs typeface="Times New Roman" panose="02020603050405020304" pitchFamily="18" charset="0"/>
            </a:endParaRPr>
          </a:p>
          <a:p>
            <a:pPr algn="just">
              <a:buFont typeface="Wingdings" pitchFamily="2" charset="2"/>
              <a:buChar char="v"/>
              <a:defRPr/>
            </a:pPr>
            <a:endParaRPr lang="en-US" sz="1400"/>
          </a:p>
          <a:p>
            <a:pPr algn="just">
              <a:buFontTx/>
              <a:buChar char="-"/>
              <a:defRPr/>
            </a:pPr>
            <a:endParaRPr lang="en-US" altLang="en-US" sz="1400" b="1"/>
          </a:p>
          <a:p>
            <a:pPr algn="just">
              <a:buFontTx/>
              <a:buChar char="-"/>
              <a:defRPr/>
            </a:pPr>
            <a:endParaRPr lang="en-US" sz="1400">
              <a:latin typeface="Times New Roman" panose="02020603050405020304" pitchFamily="18" charset="0"/>
              <a:cs typeface="Times New Roman" panose="02020603050405020304" pitchFamily="18" charset="0"/>
            </a:endParaRPr>
          </a:p>
          <a:p>
            <a:endParaRPr lang="en-US" sz="200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604642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Font typeface="Wingdings" pitchFamily="2" charset="2"/>
              <a:buNone/>
              <a:defRPr/>
            </a:pPr>
            <a:r>
              <a:rPr lang="en-US" sz="2000" b="1" smtClean="0">
                <a:latin typeface="Times New Roman" panose="02020603050405020304" pitchFamily="18" charset="0"/>
                <a:cs typeface="Times New Roman" panose="02020603050405020304" pitchFamily="18" charset="0"/>
              </a:rPr>
              <a:t>III. YÊU CẦU ĐỐI VỚI CÔNG TÁC TRUYỀN THÔNG CHÍNH SÁCH TRONG XÂY DỰNG VBQPPL </a:t>
            </a:r>
          </a:p>
          <a:p>
            <a:pPr algn="just">
              <a:buFont typeface="Wingdings" pitchFamily="2" charset="2"/>
              <a:buChar char="v"/>
              <a:defRPr/>
            </a:pPr>
            <a:r>
              <a:rPr lang="en-US" sz="2000">
                <a:latin typeface="Times New Roman" panose="02020603050405020304" pitchFamily="18" charset="0"/>
                <a:cs typeface="Times New Roman" panose="02020603050405020304" pitchFamily="18" charset="0"/>
              </a:rPr>
              <a:t>(i) Tính khách quan, khoa học, chính xác.</a:t>
            </a:r>
          </a:p>
          <a:p>
            <a:pPr algn="just">
              <a:buFont typeface="Wingdings" pitchFamily="2" charset="2"/>
              <a:buChar char="v"/>
              <a:defRPr/>
            </a:pPr>
            <a:r>
              <a:rPr lang="en-US" sz="2000">
                <a:latin typeface="Times New Roman" panose="02020603050405020304" pitchFamily="18" charset="0"/>
                <a:cs typeface="Times New Roman" panose="02020603050405020304" pitchFamily="18" charset="0"/>
              </a:rPr>
              <a:t>(ii) Đảm bảo tính hệ thống, đầy đủ, không chỉ là gồm nội dung, tinh thần cơ bản của chính sách hay dự thảo VBQPPL, mà còn có các dự báo tác động của chính sách đến các đối tượng chịu sự tác động trực tiếp</a:t>
            </a:r>
            <a:r>
              <a:rPr lang="en-US" sz="2000" smtClean="0">
                <a:latin typeface="Times New Roman" panose="02020603050405020304" pitchFamily="18" charset="0"/>
                <a:cs typeface="Times New Roman" panose="02020603050405020304" pitchFamily="18" charset="0"/>
              </a:rPr>
              <a:t>.</a:t>
            </a:r>
          </a:p>
          <a:p>
            <a:pPr algn="just">
              <a:buFont typeface="Wingdings" pitchFamily="2" charset="2"/>
              <a:buChar char="v"/>
            </a:pPr>
            <a:r>
              <a:rPr lang="en-US" altLang="en-US" sz="2000">
                <a:latin typeface="Times New Roman" panose="02020603050405020304" pitchFamily="18" charset="0"/>
                <a:cs typeface="Times New Roman" panose="02020603050405020304" pitchFamily="18" charset="0"/>
              </a:rPr>
              <a:t>(iii) Bảo đảm tính tương tác, hai chiều.</a:t>
            </a:r>
          </a:p>
          <a:p>
            <a:pPr algn="just">
              <a:buFont typeface="Wingdings" pitchFamily="2" charset="2"/>
              <a:buChar char="v"/>
            </a:pPr>
            <a:r>
              <a:rPr lang="en-US" altLang="en-US" sz="2000">
                <a:latin typeface="Times New Roman" panose="02020603050405020304" pitchFamily="18" charset="0"/>
                <a:cs typeface="Times New Roman" panose="02020603050405020304" pitchFamily="18" charset="0"/>
              </a:rPr>
              <a:t> (iv) Có tính kịp thời và cẩn trọng (Ví dụ: truyền thông chính sách của Bộ luật Lao động, Covid-19). </a:t>
            </a:r>
          </a:p>
          <a:p>
            <a:pPr algn="just">
              <a:buFont typeface="Wingdings" pitchFamily="2" charset="2"/>
              <a:buChar char="v"/>
            </a:pPr>
            <a:r>
              <a:rPr lang="en-US" altLang="en-US" sz="2000">
                <a:latin typeface="Times New Roman" panose="02020603050405020304" pitchFamily="18" charset="0"/>
                <a:cs typeface="Times New Roman" panose="02020603050405020304" pitchFamily="18" charset="0"/>
              </a:rPr>
              <a:t>(v) Phát huy vai trò của hệ thống chính trị và mọi nguồn lực xã hội. </a:t>
            </a:r>
          </a:p>
          <a:p>
            <a:pPr algn="just">
              <a:buFont typeface="Wingdings" pitchFamily="2" charset="2"/>
              <a:buChar char="v"/>
            </a:pPr>
            <a:r>
              <a:rPr lang="en-US" altLang="en-US" sz="2000">
                <a:latin typeface="Times New Roman" panose="02020603050405020304" pitchFamily="18" charset="0"/>
                <a:cs typeface="Times New Roman" panose="02020603050405020304" pitchFamily="18" charset="0"/>
              </a:rPr>
              <a:t>(vi) Đa dạng hóa hình thức, cách thức truyền thông, chú trọng ứng dụng công nghệ thông tin, chuyển đổi số và các phương tiện thông tin đại chúng.</a:t>
            </a:r>
          </a:p>
          <a:p>
            <a:pPr algn="just">
              <a:buFont typeface="Wingdings" pitchFamily="2" charset="2"/>
              <a:buChar char="v"/>
              <a:defRPr/>
            </a:pPr>
            <a:endParaRPr lang="en-US" sz="2000"/>
          </a:p>
          <a:p>
            <a:pPr marL="0" indent="0" algn="just">
              <a:buFont typeface="Wingdings" pitchFamily="2" charset="2"/>
              <a:buNone/>
              <a:defRPr/>
            </a:pPr>
            <a:endParaRPr lang="en-US" sz="200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6152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752599" y="2990850"/>
            <a:ext cx="6005968" cy="737264"/>
            <a:chOff x="-438147" y="-96538"/>
            <a:chExt cx="7042523" cy="923542"/>
          </a:xfrm>
        </p:grpSpPr>
        <p:cxnSp>
          <p:nvCxnSpPr>
            <p:cNvPr id="7199" name="直接箭头连接符 33"/>
            <p:cNvCxnSpPr>
              <a:cxnSpLocks noChangeShapeType="1"/>
            </p:cNvCxnSpPr>
            <p:nvPr/>
          </p:nvCxnSpPr>
          <p:spPr bwMode="auto">
            <a:xfrm>
              <a:off x="-438146" y="-96538"/>
              <a:ext cx="0" cy="923542"/>
            </a:xfrm>
            <a:prstGeom prst="straightConnector1">
              <a:avLst/>
            </a:prstGeom>
            <a:noFill/>
            <a:ln w="12700">
              <a:solidFill>
                <a:schemeClr val="accent1"/>
              </a:solidFill>
              <a:prstDash val="sysDot"/>
              <a:round/>
              <a:headEnd/>
              <a:tailEnd type="triangle" w="med" len="med"/>
            </a:ln>
          </p:spPr>
        </p:cxnSp>
        <p:cxnSp>
          <p:nvCxnSpPr>
            <p:cNvPr id="7200" name="直接箭头连接符 34"/>
            <p:cNvCxnSpPr>
              <a:cxnSpLocks noChangeShapeType="1"/>
              <a:stCxn id="7201" idx="1"/>
            </p:cNvCxnSpPr>
            <p:nvPr/>
          </p:nvCxnSpPr>
          <p:spPr bwMode="auto">
            <a:xfrm>
              <a:off x="6604375" y="247070"/>
              <a:ext cx="1" cy="516552"/>
            </a:xfrm>
            <a:prstGeom prst="straightConnector1">
              <a:avLst/>
            </a:prstGeom>
            <a:noFill/>
            <a:ln w="12700">
              <a:solidFill>
                <a:schemeClr val="accent1"/>
              </a:solidFill>
              <a:prstDash val="sysDot"/>
              <a:round/>
              <a:headEnd/>
              <a:tailEnd type="triangle" w="med" len="med"/>
            </a:ln>
          </p:spPr>
        </p:cxnSp>
        <p:sp>
          <p:nvSpPr>
            <p:cNvPr id="7201" name="直接连接符 36"/>
            <p:cNvSpPr>
              <a:spLocks noChangeShapeType="1"/>
            </p:cNvSpPr>
            <p:nvPr/>
          </p:nvSpPr>
          <p:spPr bwMode="auto">
            <a:xfrm flipV="1">
              <a:off x="-438147" y="247070"/>
              <a:ext cx="7042522" cy="9691"/>
            </a:xfrm>
            <a:prstGeom prst="line">
              <a:avLst/>
            </a:prstGeom>
            <a:noFill/>
            <a:ln w="12700">
              <a:solidFill>
                <a:schemeClr val="accent1"/>
              </a:solidFill>
              <a:prstDash val="sysDot"/>
              <a:round/>
              <a:headEnd/>
              <a:tailEnd/>
            </a:ln>
          </p:spPr>
          <p:txBody>
            <a:bodyPr/>
            <a:lstStyle/>
            <a:p>
              <a:endParaRPr lang="en-US" dirty="0"/>
            </a:p>
          </p:txBody>
        </p:sp>
      </p:grpSp>
      <p:sp>
        <p:nvSpPr>
          <p:cNvPr id="7171" name="AutoShape 2"/>
          <p:cNvSpPr>
            <a:spLocks noChangeArrowheads="1"/>
          </p:cNvSpPr>
          <p:nvPr/>
        </p:nvSpPr>
        <p:spPr bwMode="auto">
          <a:xfrm>
            <a:off x="4572000" y="3661622"/>
            <a:ext cx="2057400" cy="2266950"/>
          </a:xfrm>
          <a:prstGeom prst="roundRect">
            <a:avLst>
              <a:gd name="adj" fmla="val 894"/>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endParaRPr lang="en-US" sz="1400">
              <a:ea typeface="Microsoft YaHei" pitchFamily="34" charset="-122"/>
              <a:sym typeface="Arial" charset="0"/>
            </a:endParaRPr>
          </a:p>
        </p:txBody>
      </p:sp>
      <p:sp>
        <p:nvSpPr>
          <p:cNvPr id="7173" name="AutoShape 6"/>
          <p:cNvSpPr>
            <a:spLocks noChangeArrowheads="1"/>
          </p:cNvSpPr>
          <p:nvPr/>
        </p:nvSpPr>
        <p:spPr bwMode="auto">
          <a:xfrm>
            <a:off x="6858000" y="3652875"/>
            <a:ext cx="1877374" cy="2223515"/>
          </a:xfrm>
          <a:prstGeom prst="roundRect">
            <a:avLst>
              <a:gd name="adj" fmla="val 894"/>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endParaRPr lang="en-US" sz="1400">
              <a:ea typeface="Microsoft YaHei" pitchFamily="34" charset="-122"/>
              <a:sym typeface="Arial" charset="0"/>
            </a:endParaRPr>
          </a:p>
        </p:txBody>
      </p:sp>
      <p:sp>
        <p:nvSpPr>
          <p:cNvPr id="7178" name="AutoShape 23"/>
          <p:cNvSpPr>
            <a:spLocks noChangeArrowheads="1"/>
          </p:cNvSpPr>
          <p:nvPr/>
        </p:nvSpPr>
        <p:spPr bwMode="auto">
          <a:xfrm>
            <a:off x="1447800" y="381000"/>
            <a:ext cx="6553199" cy="1295400"/>
          </a:xfrm>
          <a:prstGeom prst="roundRect">
            <a:avLst>
              <a:gd name="adj" fmla="val 10250"/>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r>
              <a:rPr lang="en-PH" sz="1600" b="1" smtClean="0">
                <a:solidFill>
                  <a:schemeClr val="tx1"/>
                </a:solidFill>
                <a:effectLst/>
                <a:latin typeface="Times New Roman" panose="02020603050405020304" pitchFamily="18" charset="0"/>
                <a:cs typeface="Times New Roman" panose="02020603050405020304" pitchFamily="18" charset="0"/>
              </a:rPr>
              <a:t>IV. </a:t>
            </a:r>
            <a:r>
              <a:rPr lang="en-PH" sz="1600" b="1" dirty="0">
                <a:solidFill>
                  <a:schemeClr val="tx1"/>
                </a:solidFill>
                <a:effectLst/>
                <a:latin typeface="Times New Roman" panose="02020603050405020304" pitchFamily="18" charset="0"/>
                <a:cs typeface="Times New Roman" panose="02020603050405020304" pitchFamily="18" charset="0"/>
              </a:rPr>
              <a:t>NỘI DUNG CƠ BẢN </a:t>
            </a:r>
            <a:r>
              <a:rPr lang="en-PH" sz="1600" b="1" dirty="0" smtClean="0">
                <a:solidFill>
                  <a:schemeClr val="tx1"/>
                </a:solidFill>
                <a:effectLst/>
                <a:latin typeface="Times New Roman" panose="02020603050405020304" pitchFamily="18" charset="0"/>
                <a:cs typeface="Times New Roman" panose="02020603050405020304" pitchFamily="18" charset="0"/>
              </a:rPr>
              <a:t>CỦA ĐỀ ÁN “TRUYỀN THÔNG CHÍNH SÁCH </a:t>
            </a:r>
          </a:p>
          <a:p>
            <a:pPr algn="ctr">
              <a:lnSpc>
                <a:spcPct val="150000"/>
              </a:lnSpc>
              <a:buClr>
                <a:schemeClr val="accent1"/>
              </a:buClr>
            </a:pPr>
            <a:r>
              <a:rPr lang="en-PH" sz="1600" b="1" dirty="0" smtClean="0">
                <a:solidFill>
                  <a:schemeClr val="tx1"/>
                </a:solidFill>
                <a:effectLst/>
                <a:latin typeface="Times New Roman" panose="02020603050405020304" pitchFamily="18" charset="0"/>
                <a:cs typeface="Times New Roman" panose="02020603050405020304" pitchFamily="18" charset="0"/>
              </a:rPr>
              <a:t>CÓ TÁC ĐỘNG LỚN ĐẾN XÃ HỘI TRONG QUÁ TRÌNH SOẠN THẢO </a:t>
            </a:r>
          </a:p>
          <a:p>
            <a:pPr algn="ctr">
              <a:lnSpc>
                <a:spcPct val="150000"/>
              </a:lnSpc>
              <a:buClr>
                <a:schemeClr val="accent1"/>
              </a:buClr>
            </a:pPr>
            <a:r>
              <a:rPr lang="en-PH" sz="1600" b="1" dirty="0" smtClean="0">
                <a:latin typeface="Times New Roman" panose="02020603050405020304" pitchFamily="18" charset="0"/>
                <a:cs typeface="Times New Roman" panose="02020603050405020304" pitchFamily="18" charset="0"/>
              </a:rPr>
              <a:t>VBQPPL  GIAI ĐOẠN 2022-2027</a:t>
            </a:r>
          </a:p>
        </p:txBody>
      </p:sp>
      <p:sp>
        <p:nvSpPr>
          <p:cNvPr id="7179" name="AutoShape 24"/>
          <p:cNvSpPr>
            <a:spLocks noChangeArrowheads="1"/>
          </p:cNvSpPr>
          <p:nvPr/>
        </p:nvSpPr>
        <p:spPr bwMode="auto">
          <a:xfrm>
            <a:off x="1308100" y="2236787"/>
            <a:ext cx="2120900" cy="754063"/>
          </a:xfrm>
          <a:prstGeom prst="roundRect">
            <a:avLst>
              <a:gd name="adj" fmla="val 7282"/>
            </a:avLst>
          </a:prstGeom>
          <a:gradFill rotWithShape="1">
            <a:gsLst>
              <a:gs pos="0">
                <a:srgbClr val="007EEA"/>
              </a:gs>
              <a:gs pos="100000">
                <a:srgbClr val="005EAC"/>
              </a:gs>
            </a:gsLst>
            <a:lin ang="18900000" scaled="1"/>
          </a:gradFill>
          <a:ln w="9525">
            <a:noFill/>
            <a:round/>
            <a:headEnd/>
            <a:tailEnd/>
          </a:ln>
        </p:spPr>
        <p:txBody>
          <a:bodyPr wrap="none" anchor="ctr"/>
          <a:lstStyle/>
          <a:p>
            <a:pPr algn="ctr"/>
            <a:endParaRPr lang="en-US" b="1">
              <a:solidFill>
                <a:srgbClr val="FFFFFF"/>
              </a:solidFill>
              <a:ea typeface="Microsoft YaHei" pitchFamily="34" charset="-122"/>
              <a:sym typeface="Arial" charset="0"/>
            </a:endParaRPr>
          </a:p>
        </p:txBody>
      </p:sp>
      <p:sp>
        <p:nvSpPr>
          <p:cNvPr id="26" name="矩形 28"/>
          <p:cNvSpPr>
            <a:spLocks noChangeArrowheads="1"/>
          </p:cNvSpPr>
          <p:nvPr/>
        </p:nvSpPr>
        <p:spPr bwMode="auto">
          <a:xfrm>
            <a:off x="1312956" y="2236787"/>
            <a:ext cx="21922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endParaRPr lang="en-US" altLang="zh-CN" sz="1600" b="1" dirty="0">
              <a:solidFill>
                <a:schemeClr val="bg1"/>
              </a:solidFill>
              <a:effectLst>
                <a:outerShdw blurRad="50800" dist="38100" algn="l" rotWithShape="0">
                  <a:prstClr val="black"/>
                </a:outerShdw>
              </a:effectLst>
              <a:latin typeface="Times New Roman" panose="02020603050405020304" pitchFamily="18" charset="0"/>
              <a:ea typeface="Microsoft YaHei" pitchFamily="34" charset="-122"/>
              <a:cs typeface="Times New Roman" panose="02020603050405020304" pitchFamily="18" charset="0"/>
              <a:sym typeface="Microsoft YaHei" pitchFamily="34" charset="-122"/>
            </a:endParaRPr>
          </a:p>
          <a:p>
            <a:pPr algn="ctr" fontAlgn="auto">
              <a:spcBef>
                <a:spcPts val="0"/>
              </a:spcBef>
              <a:spcAft>
                <a:spcPts val="0"/>
              </a:spcAft>
              <a:defRPr/>
            </a:pPr>
            <a:r>
              <a:rPr lang="en-US" altLang="zh-CN" sz="1600" b="1" dirty="0">
                <a:solidFill>
                  <a:schemeClr val="bg1"/>
                </a:solidFill>
                <a:effectLst>
                  <a:outerShdw blurRad="50800" dist="38100" algn="l" rotWithShape="0">
                    <a:prstClr val="black"/>
                  </a:outerShdw>
                </a:effectLst>
                <a:latin typeface="Times New Roman" panose="02020603050405020304" pitchFamily="18" charset="0"/>
                <a:ea typeface="Microsoft YaHei" pitchFamily="34" charset="-122"/>
                <a:cs typeface="Times New Roman" panose="02020603050405020304" pitchFamily="18" charset="0"/>
                <a:sym typeface="Microsoft YaHei" pitchFamily="34" charset="-122"/>
              </a:rPr>
              <a:t>NỘI DUNG CƠ BẢN	</a:t>
            </a:r>
            <a:endParaRPr lang="zh-CN" altLang="en-US" sz="1600" dirty="0">
              <a:effectLst>
                <a:outerShdw blurRad="50800" dist="38100" algn="l" rotWithShape="0">
                  <a:prstClr val="black"/>
                </a:outerShdw>
              </a:effectLst>
              <a:latin typeface="Times New Roman" panose="02020603050405020304" pitchFamily="18" charset="0"/>
              <a:cs typeface="Times New Roman" panose="02020603050405020304" pitchFamily="18" charset="0"/>
            </a:endParaRPr>
          </a:p>
        </p:txBody>
      </p:sp>
      <p:sp>
        <p:nvSpPr>
          <p:cNvPr id="7182" name="Rectangle 12"/>
          <p:cNvSpPr>
            <a:spLocks noChangeArrowheads="1"/>
          </p:cNvSpPr>
          <p:nvPr/>
        </p:nvSpPr>
        <p:spPr bwMode="auto">
          <a:xfrm>
            <a:off x="2339975" y="3669484"/>
            <a:ext cx="2081045" cy="2431435"/>
          </a:xfrm>
          <a:prstGeom prst="rect">
            <a:avLst/>
          </a:prstGeom>
          <a:noFill/>
          <a:ln w="9525">
            <a:noFill/>
            <a:miter lim="800000"/>
            <a:headEnd/>
            <a:tailEnd/>
          </a:ln>
        </p:spPr>
        <p:txBody>
          <a:bodyPr wrap="square">
            <a:spAutoFit/>
          </a:bodyPr>
          <a:lstStyle/>
          <a:p>
            <a:pPr algn="ctr">
              <a:lnSpc>
                <a:spcPct val="150000"/>
              </a:lnSpc>
              <a:buClr>
                <a:schemeClr val="accent1"/>
              </a:buClr>
            </a:pPr>
            <a:endParaRPr lang="en-US" altLang="zh-CN" sz="1600" b="1" dirty="0" smtClean="0">
              <a:solidFill>
                <a:schemeClr val="bg2">
                  <a:lumMod val="25000"/>
                </a:schemeClr>
              </a:solidFill>
              <a:latin typeface="Times New Roman" panose="02020603050405020304" pitchFamily="18" charset="0"/>
              <a:cs typeface="Times New Roman" panose="02020603050405020304" pitchFamily="18" charset="0"/>
              <a:sym typeface="Arial" charset="0"/>
            </a:endParaRPr>
          </a:p>
          <a:p>
            <a:pPr algn="ctr">
              <a:lnSpc>
                <a:spcPct val="150000"/>
              </a:lnSpc>
              <a:buClr>
                <a:schemeClr val="accent1"/>
              </a:buClr>
            </a:pPr>
            <a:endPar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endParaRPr>
          </a:p>
          <a:p>
            <a:pPr algn="ctr">
              <a:lnSpc>
                <a:spcPct val="150000"/>
              </a:lnSpc>
              <a:buClr>
                <a:schemeClr val="accent1"/>
              </a:buClr>
            </a:pPr>
            <a:endParaRPr lang="en-US" altLang="zh-CN" sz="1600" b="1" dirty="0" smtClean="0">
              <a:solidFill>
                <a:schemeClr val="bg2">
                  <a:lumMod val="25000"/>
                </a:schemeClr>
              </a:solidFill>
              <a:latin typeface="Times New Roman" panose="02020603050405020304" pitchFamily="18" charset="0"/>
              <a:cs typeface="Times New Roman" panose="02020603050405020304" pitchFamily="18" charset="0"/>
              <a:sym typeface="Arial" charset="0"/>
            </a:endParaRPr>
          </a:p>
          <a:p>
            <a:pPr algn="ctr">
              <a:buClr>
                <a:schemeClr val="accent1"/>
              </a:buClr>
            </a:pPr>
            <a:endParaRPr lang="en-US" altLang="zh-CN" sz="1600" b="1" smtClean="0">
              <a:solidFill>
                <a:schemeClr val="bg2">
                  <a:lumMod val="25000"/>
                </a:schemeClr>
              </a:solidFill>
              <a:latin typeface="Times New Roman" panose="02020603050405020304" pitchFamily="18" charset="0"/>
              <a:cs typeface="Times New Roman" panose="02020603050405020304" pitchFamily="18" charset="0"/>
              <a:sym typeface="Arial" charset="0"/>
            </a:endParaRPr>
          </a:p>
          <a:p>
            <a:pPr algn="ctr">
              <a:buClr>
                <a:schemeClr val="accent1"/>
              </a:buClr>
            </a:pPr>
            <a:r>
              <a:rPr lang="en-US" altLang="zh-CN" sz="1600" b="1" smtClean="0">
                <a:solidFill>
                  <a:schemeClr val="bg2">
                    <a:lumMod val="25000"/>
                  </a:schemeClr>
                </a:solidFill>
                <a:latin typeface="Times New Roman" panose="02020603050405020304" pitchFamily="18" charset="0"/>
                <a:cs typeface="Times New Roman" panose="02020603050405020304" pitchFamily="18" charset="0"/>
                <a:sym typeface="Arial" charset="0"/>
              </a:rPr>
              <a:t>2. P</a:t>
            </a:r>
            <a:r>
              <a:rPr lang="en-US" sz="1600" b="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hạm </a:t>
            </a: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vi </a:t>
            </a:r>
          </a:p>
          <a:p>
            <a:pPr algn="ctr">
              <a:buClr>
                <a:schemeClr val="accent1"/>
              </a:buClr>
            </a:pPr>
            <a:r>
              <a:rPr lang="en-US" sz="1600" b="1" dirty="0"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truyền</a:t>
            </a: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thông</a:t>
            </a:r>
            <a:r>
              <a:rPr lang="en-US" sz="1600" b="1" dirty="0"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dự</a:t>
            </a:r>
            <a:r>
              <a:rPr lang="en-US" sz="1600" b="1" dirty="0"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thảo</a:t>
            </a:r>
            <a:r>
              <a:rPr lang="en-US" sz="1600" b="1" dirty="0"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chính</a:t>
            </a:r>
            <a:r>
              <a:rPr lang="en-US" sz="1600" b="1" dirty="0"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sách</a:t>
            </a:r>
            <a:endPar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endParaRPr>
          </a:p>
          <a:p>
            <a:pPr algn="ctr"/>
            <a:endParaRPr lang="zh-CN" altLang="en-US" sz="1600" b="1" dirty="0">
              <a:solidFill>
                <a:schemeClr val="bg2">
                  <a:lumMod val="25000"/>
                </a:schemeClr>
              </a:solidFill>
              <a:latin typeface="Times New Roman" panose="02020603050405020304" pitchFamily="18" charset="0"/>
              <a:cs typeface="Times New Roman" panose="02020603050405020304" pitchFamily="18" charset="0"/>
              <a:sym typeface="Arial" charset="0"/>
            </a:endParaRPr>
          </a:p>
        </p:txBody>
      </p:sp>
      <p:sp>
        <p:nvSpPr>
          <p:cNvPr id="7189" name="Rectangle 12"/>
          <p:cNvSpPr>
            <a:spLocks noChangeArrowheads="1"/>
          </p:cNvSpPr>
          <p:nvPr/>
        </p:nvSpPr>
        <p:spPr bwMode="auto">
          <a:xfrm>
            <a:off x="7010399" y="4982537"/>
            <a:ext cx="1562091" cy="830997"/>
          </a:xfrm>
          <a:prstGeom prst="rect">
            <a:avLst/>
          </a:prstGeom>
          <a:noFill/>
          <a:ln w="9525">
            <a:noFill/>
            <a:miter lim="800000"/>
            <a:headEnd/>
            <a:tailEnd/>
          </a:ln>
        </p:spPr>
        <p:txBody>
          <a:bodyPr wrap="square">
            <a:spAutoFit/>
          </a:bodyPr>
          <a:lstStyle/>
          <a:p>
            <a:pPr algn="ct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3.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Xác</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err="1">
                <a:solidFill>
                  <a:schemeClr val="bg2">
                    <a:lumMod val="25000"/>
                  </a:schemeClr>
                </a:solidFill>
                <a:latin typeface="Times New Roman" panose="02020603050405020304" pitchFamily="18" charset="0"/>
                <a:cs typeface="Times New Roman" panose="02020603050405020304" pitchFamily="18" charset="0"/>
                <a:sym typeface="Arial" charset="0"/>
              </a:rPr>
              <a:t>định</a:t>
            </a:r>
            <a:r>
              <a:rPr lang="en-US" altLang="zh-CN" sz="1600" b="1">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smtClean="0">
                <a:solidFill>
                  <a:schemeClr val="bg2">
                    <a:lumMod val="25000"/>
                  </a:schemeClr>
                </a:solidFill>
                <a:latin typeface="Times New Roman" panose="02020603050405020304" pitchFamily="18" charset="0"/>
                <a:cs typeface="Times New Roman" panose="02020603050405020304" pitchFamily="18" charset="0"/>
                <a:sym typeface="Arial" charset="0"/>
              </a:rPr>
              <a:t>08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nhiệm</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vụ</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giải</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pháp</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cơ</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bản</a:t>
            </a:r>
            <a:endParaRPr lang="zh-CN" altLang="en-US" sz="1600" b="1" dirty="0">
              <a:solidFill>
                <a:schemeClr val="bg2">
                  <a:lumMod val="25000"/>
                </a:schemeClr>
              </a:solidFill>
              <a:latin typeface="Times New Roman" panose="02020603050405020304" pitchFamily="18" charset="0"/>
              <a:cs typeface="Times New Roman" panose="02020603050405020304" pitchFamily="18" charset="0"/>
              <a:sym typeface="Arial" charset="0"/>
            </a:endParaRPr>
          </a:p>
        </p:txBody>
      </p:sp>
      <p:pic>
        <p:nvPicPr>
          <p:cNvPr id="1027" name="Picture 3" descr="C:\Users\Administrator\Pictures\icon-giải-pháp-độc-lập-100x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399" y="3642389"/>
            <a:ext cx="1600201"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箭头连接符 34">
            <a:extLst>
              <a:ext uri="{FF2B5EF4-FFF2-40B4-BE49-F238E27FC236}">
                <a16:creationId xmlns="" xmlns:a16="http://schemas.microsoft.com/office/drawing/2014/main" id="{F934BFFC-22CA-FA1B-E9D7-101B7AA637D8}"/>
              </a:ext>
            </a:extLst>
          </p:cNvPr>
          <p:cNvCxnSpPr>
            <a:cxnSpLocks noChangeShapeType="1"/>
          </p:cNvCxnSpPr>
          <p:nvPr/>
        </p:nvCxnSpPr>
        <p:spPr bwMode="auto">
          <a:xfrm>
            <a:off x="5715000" y="3300357"/>
            <a:ext cx="0" cy="377159"/>
          </a:xfrm>
          <a:prstGeom prst="straightConnector1">
            <a:avLst/>
          </a:prstGeom>
          <a:noFill/>
          <a:ln w="12700">
            <a:solidFill>
              <a:schemeClr val="accent1"/>
            </a:solidFill>
            <a:prstDash val="sysDot"/>
            <a:round/>
            <a:headEnd/>
            <a:tailEnd type="triangle" w="med" len="med"/>
          </a:ln>
        </p:spPr>
      </p:cxnSp>
      <p:sp>
        <p:nvSpPr>
          <p:cNvPr id="20" name="AutoShape 2">
            <a:extLst>
              <a:ext uri="{FF2B5EF4-FFF2-40B4-BE49-F238E27FC236}">
                <a16:creationId xmlns="" xmlns:a16="http://schemas.microsoft.com/office/drawing/2014/main" id="{454EC91B-273F-13CF-2CA6-B46F1183B194}"/>
              </a:ext>
            </a:extLst>
          </p:cNvPr>
          <p:cNvSpPr>
            <a:spLocks noChangeArrowheads="1"/>
          </p:cNvSpPr>
          <p:nvPr/>
        </p:nvSpPr>
        <p:spPr bwMode="auto">
          <a:xfrm>
            <a:off x="4572000" y="3665462"/>
            <a:ext cx="2095499" cy="2210928"/>
          </a:xfrm>
          <a:prstGeom prst="roundRect">
            <a:avLst>
              <a:gd name="adj" fmla="val 894"/>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endParaRPr lang="en-US" sz="14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endParaRPr>
          </a:p>
          <a:p>
            <a:pPr algn="ctr">
              <a:lnSpc>
                <a:spcPct val="150000"/>
              </a:lnSpc>
              <a:buClr>
                <a:schemeClr val="accent1"/>
              </a:buClr>
            </a:pPr>
            <a:endParaRPr lang="en-US" sz="14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endParaRPr>
          </a:p>
          <a:p>
            <a:pPr algn="ctr">
              <a:lnSpc>
                <a:spcPct val="150000"/>
              </a:lnSpc>
              <a:buClr>
                <a:schemeClr val="accent1"/>
              </a:buClr>
            </a:pPr>
            <a:endParaRPr lang="en-US" sz="14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endParaRPr>
          </a:p>
          <a:p>
            <a:pPr algn="ctr">
              <a:lnSpc>
                <a:spcPct val="150000"/>
              </a:lnSpc>
              <a:buClr>
                <a:schemeClr val="accent1"/>
              </a:buClr>
            </a:pPr>
            <a:endPar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endParaRPr>
          </a:p>
          <a:p>
            <a:pPr algn="ctr">
              <a:lnSpc>
                <a:spcPct val="150000"/>
              </a:lnSpc>
              <a:buClr>
                <a:schemeClr val="accent1"/>
              </a:buClr>
            </a:pP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2</a:t>
            </a:r>
            <a:r>
              <a:rPr lang="en-US" sz="1600" b="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Thời </a:t>
            </a:r>
            <a:r>
              <a:rPr lang="en-US" sz="1600" b="1" err="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điểm</a:t>
            </a:r>
            <a:r>
              <a:rPr lang="en-US" sz="1600" b="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truyền </a:t>
            </a:r>
            <a:r>
              <a:rPr lang="en-US" sz="1600" b="1" err="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thông</a:t>
            </a:r>
            <a:r>
              <a:rPr lang="en-US" sz="1600" b="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p>
          <a:p>
            <a:pPr algn="ctr">
              <a:lnSpc>
                <a:spcPct val="150000"/>
              </a:lnSpc>
              <a:buClr>
                <a:schemeClr val="accent1"/>
              </a:buClr>
            </a:pPr>
            <a:r>
              <a:rPr lang="en-US" sz="1600" b="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dự </a:t>
            </a:r>
            <a:r>
              <a:rPr lang="en-US" sz="1600" b="1" dirty="0" err="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thảo</a:t>
            </a:r>
            <a:r>
              <a:rPr lang="en-US" sz="1600" b="1" dirty="0"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chính</a:t>
            </a:r>
            <a:r>
              <a:rPr lang="en-US" sz="1600" b="1" dirty="0"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sách</a:t>
            </a:r>
            <a:r>
              <a:rPr lang="en-US" sz="1600" b="1" dirty="0" smtClean="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endParaRPr lang="en-US" sz="1400" dirty="0">
              <a:ea typeface="Microsoft YaHei" pitchFamily="34" charset="-122"/>
              <a:sym typeface="Arial" charset="0"/>
            </a:endParaRPr>
          </a:p>
        </p:txBody>
      </p:sp>
      <p:pic>
        <p:nvPicPr>
          <p:cNvPr id="19" name="Picture 2">
            <a:extLst>
              <a:ext uri="{FF2B5EF4-FFF2-40B4-BE49-F238E27FC236}">
                <a16:creationId xmlns="" xmlns:a16="http://schemas.microsoft.com/office/drawing/2014/main" id="{5B857E1C-3663-06AE-315A-885E2A47AF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2799" y="3661622"/>
            <a:ext cx="1455395" cy="129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Nguyen\Hop tac quoc te\Năm 2022\Hoạt động đề xuất cách thức đánh giá hiệu quả công tác PBGDPL\1708.png_86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756689"/>
            <a:ext cx="1371600" cy="1380591"/>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2"/>
          <p:cNvSpPr>
            <a:spLocks noChangeArrowheads="1"/>
          </p:cNvSpPr>
          <p:nvPr/>
        </p:nvSpPr>
        <p:spPr bwMode="auto">
          <a:xfrm>
            <a:off x="304800" y="3728114"/>
            <a:ext cx="2094752" cy="2266950"/>
          </a:xfrm>
          <a:prstGeom prst="roundRect">
            <a:avLst>
              <a:gd name="adj" fmla="val 894"/>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endParaRPr lang="en-US" sz="1400">
              <a:ea typeface="Microsoft YaHei" pitchFamily="34" charset="-122"/>
              <a:sym typeface="Arial" charset="0"/>
            </a:endParaRPr>
          </a:p>
        </p:txBody>
      </p:sp>
      <p:sp>
        <p:nvSpPr>
          <p:cNvPr id="25" name="Rectangle 12"/>
          <p:cNvSpPr>
            <a:spLocks noChangeArrowheads="1"/>
          </p:cNvSpPr>
          <p:nvPr/>
        </p:nvSpPr>
        <p:spPr bwMode="auto">
          <a:xfrm>
            <a:off x="342987" y="4982537"/>
            <a:ext cx="1866813" cy="830997"/>
          </a:xfrm>
          <a:prstGeom prst="rect">
            <a:avLst/>
          </a:prstGeom>
          <a:noFill/>
          <a:ln w="9525">
            <a:noFill/>
            <a:miter lim="800000"/>
            <a:headEnd/>
            <a:tailEnd/>
          </a:ln>
        </p:spPr>
        <p:txBody>
          <a:bodyPr wrap="square">
            <a:spAutoFit/>
          </a:bodyPr>
          <a:lstStyle/>
          <a:p>
            <a:pPr algn="ct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1</a:t>
            </a:r>
            <a:r>
              <a:rPr lang="en-US" altLang="zh-CN" sz="1600" b="1">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smtClean="0">
                <a:solidFill>
                  <a:schemeClr val="bg2">
                    <a:lumMod val="25000"/>
                  </a:schemeClr>
                </a:solidFill>
                <a:latin typeface="Times New Roman" panose="02020603050405020304" pitchFamily="18" charset="0"/>
                <a:cs typeface="Times New Roman" panose="02020603050405020304" pitchFamily="18" charset="0"/>
                <a:sym typeface="Arial" charset="0"/>
              </a:rPr>
              <a:t>Các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mục</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tiêu</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tổng</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quát</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và</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mục</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tiêu</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cụ</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thể</a:t>
            </a:r>
            <a:endParaRPr lang="zh-CN" altLang="en-US" sz="1600" b="1" dirty="0">
              <a:solidFill>
                <a:schemeClr val="bg2">
                  <a:lumMod val="25000"/>
                </a:schemeClr>
              </a:solidFill>
              <a:latin typeface="Times New Roman" panose="02020603050405020304" pitchFamily="18" charset="0"/>
              <a:cs typeface="Times New Roman" panose="02020603050405020304" pitchFamily="18" charset="0"/>
              <a:sym typeface="Arial" charset="0"/>
            </a:endParaRPr>
          </a:p>
        </p:txBody>
      </p:sp>
      <p:pic>
        <p:nvPicPr>
          <p:cNvPr id="27" name="Picture 2" descr="C:\Users\Administrator\Pictures\muc-tieu-nho-dan-den-thanh-cong-l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080" y="3817599"/>
            <a:ext cx="1618720" cy="114300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直接箭头连接符 33"/>
          <p:cNvCxnSpPr>
            <a:cxnSpLocks noChangeShapeType="1"/>
            <a:endCxn id="7182" idx="0"/>
          </p:cNvCxnSpPr>
          <p:nvPr/>
        </p:nvCxnSpPr>
        <p:spPr bwMode="auto">
          <a:xfrm>
            <a:off x="3380496" y="2995557"/>
            <a:ext cx="2" cy="673927"/>
          </a:xfrm>
          <a:prstGeom prst="straightConnector1">
            <a:avLst/>
          </a:prstGeom>
          <a:noFill/>
          <a:ln w="12700">
            <a:solidFill>
              <a:schemeClr val="accent1"/>
            </a:solidFill>
            <a:prstDash val="sysDot"/>
            <a:round/>
            <a:headEnd/>
            <a:tailEnd type="triangle" w="med" len="med"/>
          </a:ln>
        </p:spPr>
      </p:cxnSp>
    </p:spTree>
    <p:extLst>
      <p:ext uri="{BB962C8B-B14F-4D97-AF65-F5344CB8AC3E}">
        <p14:creationId xmlns:p14="http://schemas.microsoft.com/office/powerpoint/2010/main" val="143629378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12"/>
          <p:cNvSpPr>
            <a:spLocks/>
          </p:cNvSpPr>
          <p:nvPr/>
        </p:nvSpPr>
        <p:spPr bwMode="auto">
          <a:xfrm>
            <a:off x="908050" y="3888978"/>
            <a:ext cx="7870825" cy="1445022"/>
          </a:xfrm>
          <a:custGeom>
            <a:avLst/>
            <a:gdLst/>
            <a:ahLst/>
            <a:cxnLst>
              <a:cxn ang="0">
                <a:pos x="0" y="0"/>
              </a:cxn>
              <a:cxn ang="0">
                <a:pos x="3861" y="0"/>
              </a:cxn>
              <a:cxn ang="0">
                <a:pos x="3335" y="336"/>
              </a:cxn>
              <a:cxn ang="0">
                <a:pos x="3861" y="683"/>
              </a:cxn>
              <a:cxn ang="0">
                <a:pos x="0" y="683"/>
              </a:cxn>
              <a:cxn ang="0">
                <a:pos x="0" y="0"/>
              </a:cxn>
            </a:cxnLst>
            <a:rect l="0" t="0" r="r" b="b"/>
            <a:pathLst>
              <a:path w="3861" h="683">
                <a:moveTo>
                  <a:pt x="0" y="0"/>
                </a:moveTo>
                <a:lnTo>
                  <a:pt x="3861" y="0"/>
                </a:lnTo>
                <a:lnTo>
                  <a:pt x="3335" y="336"/>
                </a:lnTo>
                <a:lnTo>
                  <a:pt x="3861" y="683"/>
                </a:lnTo>
                <a:lnTo>
                  <a:pt x="0" y="683"/>
                </a:lnTo>
                <a:lnTo>
                  <a:pt x="0" y="0"/>
                </a:lnTo>
                <a:close/>
              </a:path>
            </a:pathLst>
          </a:custGeom>
          <a:gradFill rotWithShape="1">
            <a:gsLst>
              <a:gs pos="0">
                <a:srgbClr val="5A8C1E">
                  <a:shade val="51000"/>
                  <a:satMod val="130000"/>
                </a:srgbClr>
              </a:gs>
              <a:gs pos="80000">
                <a:srgbClr val="5A8C1E">
                  <a:shade val="93000"/>
                  <a:satMod val="130000"/>
                </a:srgbClr>
              </a:gs>
              <a:gs pos="100000">
                <a:srgbClr val="5A8C1E">
                  <a:shade val="94000"/>
                  <a:satMod val="135000"/>
                </a:srgbClr>
              </a:gs>
            </a:gsLst>
            <a:lin ang="16200000" scaled="0"/>
          </a:gradFill>
          <a:ln w="9525" cap="flat" cmpd="sng" algn="ctr">
            <a:solidFill>
              <a:srgbClr val="5A8C1E">
                <a:shade val="95000"/>
                <a:satMod val="105000"/>
              </a:srgbClr>
            </a:solid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Calibri"/>
              <a:cs typeface="+mn-cs"/>
            </a:endParaRPr>
          </a:p>
        </p:txBody>
      </p:sp>
      <p:sp>
        <p:nvSpPr>
          <p:cNvPr id="97" name="Freeform 6"/>
          <p:cNvSpPr>
            <a:spLocks/>
          </p:cNvSpPr>
          <p:nvPr/>
        </p:nvSpPr>
        <p:spPr bwMode="auto">
          <a:xfrm>
            <a:off x="914400" y="914401"/>
            <a:ext cx="8001000" cy="2792736"/>
          </a:xfrm>
          <a:custGeom>
            <a:avLst/>
            <a:gdLst/>
            <a:ahLst/>
            <a:cxnLst>
              <a:cxn ang="0">
                <a:pos x="0" y="0"/>
              </a:cxn>
              <a:cxn ang="0">
                <a:pos x="4723" y="0"/>
              </a:cxn>
              <a:cxn ang="0">
                <a:pos x="4197" y="338"/>
              </a:cxn>
              <a:cxn ang="0">
                <a:pos x="4723" y="685"/>
              </a:cxn>
              <a:cxn ang="0">
                <a:pos x="0" y="685"/>
              </a:cxn>
              <a:cxn ang="0">
                <a:pos x="0" y="0"/>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AE1D0E">
                  <a:shade val="51000"/>
                  <a:satMod val="130000"/>
                </a:srgbClr>
              </a:gs>
              <a:gs pos="80000">
                <a:srgbClr val="AE1D0E">
                  <a:shade val="93000"/>
                  <a:satMod val="130000"/>
                </a:srgbClr>
              </a:gs>
              <a:gs pos="100000">
                <a:srgbClr val="AE1D0E">
                  <a:shade val="94000"/>
                  <a:satMod val="135000"/>
                </a:srgbClr>
              </a:gs>
            </a:gsLst>
            <a:lin ang="16200000" scaled="0"/>
          </a:gradFill>
          <a:ln w="9525" cap="flat" cmpd="sng" algn="ctr">
            <a:solidFill>
              <a:srgbClr val="AE1D0E">
                <a:shade val="95000"/>
                <a:satMod val="105000"/>
              </a:srgbClr>
            </a:solid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Calibri"/>
              <a:cs typeface="+mn-cs"/>
            </a:endParaRPr>
          </a:p>
        </p:txBody>
      </p:sp>
      <p:sp>
        <p:nvSpPr>
          <p:cNvPr id="7173" name="Прямоугольник 121"/>
          <p:cNvSpPr>
            <a:spLocks noChangeArrowheads="1"/>
          </p:cNvSpPr>
          <p:nvPr/>
        </p:nvSpPr>
        <p:spPr bwMode="auto">
          <a:xfrm>
            <a:off x="2133600" y="916391"/>
            <a:ext cx="4343400" cy="400110"/>
          </a:xfrm>
          <a:prstGeom prst="rect">
            <a:avLst/>
          </a:prstGeom>
          <a:noFill/>
          <a:ln w="9525">
            <a:noFill/>
            <a:miter lim="800000"/>
            <a:headEnd/>
            <a:tailEnd/>
          </a:ln>
        </p:spPr>
        <p:txBody>
          <a:bodyPr wrap="square">
            <a:spAutoFit/>
          </a:bodyPr>
          <a:lstStyle/>
          <a:p>
            <a:r>
              <a:rPr lang="en-US" sz="2000" b="1" dirty="0" err="1">
                <a:solidFill>
                  <a:srgbClr val="FFFFFF"/>
                </a:solidFill>
              </a:rPr>
              <a:t>Mục</a:t>
            </a:r>
            <a:r>
              <a:rPr lang="en-US" sz="2000" b="1" dirty="0">
                <a:solidFill>
                  <a:srgbClr val="FFFFFF"/>
                </a:solidFill>
              </a:rPr>
              <a:t> </a:t>
            </a:r>
            <a:r>
              <a:rPr lang="en-US" sz="2000" b="1" dirty="0" err="1">
                <a:solidFill>
                  <a:srgbClr val="FFFFFF"/>
                </a:solidFill>
              </a:rPr>
              <a:t>tiêu</a:t>
            </a:r>
            <a:r>
              <a:rPr lang="en-US" sz="2000" b="1" dirty="0">
                <a:solidFill>
                  <a:srgbClr val="FFFFFF"/>
                </a:solidFill>
              </a:rPr>
              <a:t> </a:t>
            </a:r>
            <a:r>
              <a:rPr lang="en-US" sz="2000" b="1" dirty="0" err="1">
                <a:solidFill>
                  <a:srgbClr val="FFFFFF"/>
                </a:solidFill>
              </a:rPr>
              <a:t>tổng</a:t>
            </a:r>
            <a:r>
              <a:rPr lang="en-US" sz="2000" b="1" dirty="0">
                <a:solidFill>
                  <a:srgbClr val="FFFFFF"/>
                </a:solidFill>
              </a:rPr>
              <a:t> </a:t>
            </a:r>
            <a:r>
              <a:rPr lang="en-US" sz="2000" b="1" dirty="0" err="1">
                <a:solidFill>
                  <a:srgbClr val="FFFFFF"/>
                </a:solidFill>
              </a:rPr>
              <a:t>quát</a:t>
            </a:r>
            <a:r>
              <a:rPr lang="en-US" sz="2000" b="1" dirty="0">
                <a:solidFill>
                  <a:srgbClr val="FFFFFF"/>
                </a:solidFill>
              </a:rPr>
              <a:t>:</a:t>
            </a:r>
            <a:endParaRPr lang="ru-RU" sz="2000" dirty="0">
              <a:solidFill>
                <a:srgbClr val="FFFFFF"/>
              </a:solidFill>
            </a:endParaRPr>
          </a:p>
        </p:txBody>
      </p:sp>
      <p:sp>
        <p:nvSpPr>
          <p:cNvPr id="20" name="Rectangle 4"/>
          <p:cNvSpPr>
            <a:spLocks noGrp="1" noChangeArrowheads="1"/>
          </p:cNvSpPr>
          <p:nvPr>
            <p:ph type="title"/>
          </p:nvPr>
        </p:nvSpPr>
        <p:spPr>
          <a:xfrm>
            <a:off x="569118" y="304800"/>
            <a:ext cx="8291513" cy="7207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en-GB" sz="2800" b="1" i="1">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effectLst>
                  <a:outerShdw blurRad="50800" dist="38100" dir="18900000" algn="bl" rotWithShape="0">
                    <a:prstClr val="black">
                      <a:alpha val="40000"/>
                    </a:prstClr>
                  </a:outerShdw>
                </a:effectLst>
                <a:latin typeface="Verdana" pitchFamily="34" charset="0"/>
              </a:rPr>
              <a:t>1. MỤC TIÊU CỦA ĐỀ ÁN</a:t>
            </a:r>
          </a:p>
        </p:txBody>
      </p:sp>
      <p:sp>
        <p:nvSpPr>
          <p:cNvPr id="7179" name="Прямоугольник 121"/>
          <p:cNvSpPr>
            <a:spLocks noChangeArrowheads="1"/>
          </p:cNvSpPr>
          <p:nvPr/>
        </p:nvSpPr>
        <p:spPr bwMode="auto">
          <a:xfrm>
            <a:off x="1447800" y="1307704"/>
            <a:ext cx="6781800" cy="2246769"/>
          </a:xfrm>
          <a:prstGeom prst="rect">
            <a:avLst/>
          </a:prstGeom>
          <a:noFill/>
          <a:ln w="9525">
            <a:noFill/>
            <a:miter lim="800000"/>
            <a:headEnd/>
            <a:tailEnd/>
          </a:ln>
        </p:spPr>
        <p:txBody>
          <a:bodyPr wrap="square">
            <a:spAutoFit/>
          </a:bodyPr>
          <a:lstStyle/>
          <a:p>
            <a:pPr marL="285750" indent="-285750" algn="just">
              <a:buFont typeface="Arial" charset="0"/>
              <a:buChar char="•"/>
            </a:pPr>
            <a:r>
              <a:rPr lang="en-US" sz="1400" dirty="0" err="1">
                <a:latin typeface="Times New Roman" panose="02020603050405020304" pitchFamily="18" charset="0"/>
                <a:cs typeface="Times New Roman" panose="02020603050405020304" pitchFamily="18" charset="0"/>
              </a:rPr>
              <a:t>Nhằm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chức</a:t>
            </a:r>
            <a:r>
              <a:rPr lang="en-US" sz="1400">
                <a:latin typeface="Times New Roman" panose="02020603050405020304" pitchFamily="18" charset="0"/>
                <a:cs typeface="Times New Roman" panose="02020603050405020304" pitchFamily="18" charset="0"/>
              </a:rPr>
              <a:t> </a:t>
            </a:r>
            <a:r>
              <a:rPr lang="en-US" sz="1400" smtClean="0">
                <a:latin typeface="Times New Roman" panose="02020603050405020304" pitchFamily="18" charset="0"/>
                <a:cs typeface="Times New Roman" panose="02020603050405020304" pitchFamily="18" charset="0"/>
              </a:rPr>
              <a:t>truyền thông chính sách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động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lớn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đến</a:t>
            </a:r>
            <a:r>
              <a:rPr lang="en-US" sz="1400" dirty="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xã</a:t>
            </a:r>
            <a:r>
              <a:rPr lang="en-US" sz="1400">
                <a:latin typeface="Times New Roman" panose="02020603050405020304" pitchFamily="18" charset="0"/>
                <a:cs typeface="Times New Roman" panose="02020603050405020304" pitchFamily="18" charset="0"/>
              </a:rPr>
              <a:t> </a:t>
            </a:r>
            <a:r>
              <a:rPr lang="en-US" sz="1400" smtClean="0">
                <a:latin typeface="Times New Roman" panose="02020603050405020304" pitchFamily="18" charset="0"/>
                <a:cs typeface="Times New Roman" panose="02020603050405020304" pitchFamily="18" charset="0"/>
              </a:rPr>
              <a:t>hội từ sớm, từ xa, </a:t>
            </a:r>
            <a:r>
              <a:rPr lang="en-US" sz="1400" dirty="0" err="1">
                <a:latin typeface="Times New Roman" panose="02020603050405020304" pitchFamily="18" charset="0"/>
                <a:cs typeface="Times New Roman" panose="02020603050405020304" pitchFamily="18" charset="0"/>
              </a:rPr>
              <a:t>nhất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vấn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nhạy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cảm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ý </a:t>
            </a:r>
            <a:r>
              <a:rPr lang="en-US" sz="1400" dirty="0" err="1">
                <a:latin typeface="Times New Roman" panose="02020603050405020304" pitchFamily="18" charset="0"/>
                <a:cs typeface="Times New Roman" panose="02020603050405020304" pitchFamily="18" charset="0"/>
              </a:rPr>
              <a:t>kiến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nhau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xuất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và</a:t>
            </a:r>
            <a:r>
              <a:rPr lang="en-US" sz="1400">
                <a:latin typeface="Times New Roman" panose="02020603050405020304" pitchFamily="18" charset="0"/>
                <a:cs typeface="Times New Roman" panose="02020603050405020304" pitchFamily="18" charset="0"/>
              </a:rPr>
              <a:t> </a:t>
            </a:r>
            <a:r>
              <a:rPr lang="en-US" sz="1400" smtClean="0">
                <a:latin typeface="Times New Roman" panose="02020603050405020304" pitchFamily="18" charset="0"/>
                <a:cs typeface="Times New Roman" panose="02020603050405020304" pitchFamily="18" charset="0"/>
              </a:rPr>
              <a:t>xây dựng VBQPPL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qua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kênh</a:t>
            </a:r>
            <a:r>
              <a:rPr lang="en-US" sz="1400"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thông</a:t>
            </a:r>
            <a:r>
              <a:rPr lang="en-US" sz="1400" b="1" dirty="0">
                <a:latin typeface="Times New Roman" panose="02020603050405020304" pitchFamily="18" charset="0"/>
                <a:cs typeface="Times New Roman" panose="02020603050405020304" pitchFamily="18" charset="0"/>
              </a:rPr>
              <a:t> tin, </a:t>
            </a:r>
            <a:r>
              <a:rPr lang="en-US" sz="1400" b="1" dirty="0" err="1">
                <a:latin typeface="Times New Roman" panose="02020603050405020304" pitchFamily="18" charset="0"/>
                <a:cs typeface="Times New Roman" panose="02020603050405020304" pitchFamily="18" charset="0"/>
              </a:rPr>
              <a:t>báo</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chí</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rộng</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rãi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tương</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tác</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chiều</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giữa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người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dân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tổ</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chức</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doanh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nghiệp</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với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cơ</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quan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chủ</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trì</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soạn</a:t>
            </a:r>
            <a:r>
              <a:rPr lang="en-US" sz="1400" b="1" dirty="0">
                <a:latin typeface="Times New Roman" panose="02020603050405020304" pitchFamily="18" charset="0"/>
                <a:cs typeface="Times New Roman" panose="02020603050405020304" pitchFamily="18" charset="0"/>
              </a:rPr>
              <a:t> </a:t>
            </a:r>
            <a:r>
              <a:rPr lang="en-US" sz="1400" b="1" err="1">
                <a:latin typeface="Times New Roman" panose="02020603050405020304" pitchFamily="18" charset="0"/>
                <a:cs typeface="Times New Roman" panose="02020603050405020304" pitchFamily="18" charset="0"/>
              </a:rPr>
              <a:t>thảo</a:t>
            </a:r>
            <a:r>
              <a:rPr lang="en-US" sz="1400" b="1">
                <a:latin typeface="Times New Roman" panose="02020603050405020304" pitchFamily="18" charset="0"/>
                <a:cs typeface="Times New Roman" panose="02020603050405020304" pitchFamily="18" charset="0"/>
              </a:rPr>
              <a:t> </a:t>
            </a:r>
            <a:r>
              <a:rPr lang="en-US" sz="1400" b="1" smtClean="0">
                <a:latin typeface="Times New Roman" panose="02020603050405020304" pitchFamily="18" charset="0"/>
                <a:cs typeface="Times New Roman" panose="02020603050405020304" pitchFamily="18" charset="0"/>
              </a:rPr>
              <a:t>VBQPPL, công khai, minh bạch</a:t>
            </a:r>
            <a:r>
              <a:rPr lang="en-US" sz="140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marL="285750" indent="-285750" algn="just">
              <a:buFont typeface="Arial" charset="0"/>
              <a:buChar char="•"/>
            </a:pPr>
            <a:r>
              <a:rPr lang="en-US" sz="1400" dirty="0" err="1">
                <a:latin typeface="Times New Roman" panose="02020603050405020304" pitchFamily="18" charset="0"/>
                <a:cs typeface="Times New Roman" panose="02020603050405020304" pitchFamily="18" charset="0"/>
              </a:rPr>
              <a:t>Tạo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đồng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thuận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ban </a:t>
            </a:r>
            <a:r>
              <a:rPr lang="en-US" sz="1400" dirty="0" err="1">
                <a:latin typeface="Times New Roman" panose="02020603050405020304" pitchFamily="18" charset="0"/>
                <a:cs typeface="Times New Roman" panose="02020603050405020304" pitchFamily="18" charset="0"/>
              </a:rPr>
              <a:t>hành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hoặc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chỉnh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ứng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đầy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kịp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theo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yêu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tiễn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cuộc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sống</a:t>
            </a:r>
            <a:r>
              <a:rPr lang="en-US" sz="1400" dirty="0">
                <a:latin typeface="Times New Roman" panose="02020603050405020304" pitchFamily="18" charset="0"/>
                <a:cs typeface="Times New Roman" panose="02020603050405020304" pitchFamily="18" charset="0"/>
              </a:rPr>
              <a:t>; </a:t>
            </a:r>
          </a:p>
          <a:p>
            <a:pPr marL="285750" indent="-285750" algn="just">
              <a:buFont typeface="Arial" charset="0"/>
              <a:buChar char="•"/>
            </a:pPr>
            <a:r>
              <a:rPr lang="en-US" sz="1400" dirty="0" err="1">
                <a:latin typeface="Times New Roman" panose="02020603050405020304" pitchFamily="18" charset="0"/>
                <a:cs typeface="Times New Roman" panose="02020603050405020304" pitchFamily="18" charset="0"/>
              </a:rPr>
              <a:t>Góp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nâng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lượng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chế</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khả</a:t>
            </a:r>
            <a:r>
              <a:rPr lang="en-US" sz="1400" dirty="0">
                <a:latin typeface="Times New Roman" panose="02020603050405020304" pitchFamily="18" charset="0"/>
                <a:cs typeface="Times New Roman" panose="02020603050405020304" pitchFamily="18" charset="0"/>
              </a:rPr>
              <a:t> thi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VBQPPL </a:t>
            </a:r>
            <a:r>
              <a:rPr lang="en-US" sz="1400" dirty="0" err="1">
                <a:latin typeface="Times New Roman" panose="02020603050405020304" pitchFamily="18" charset="0"/>
                <a:cs typeface="Times New Roman" panose="02020603050405020304" pitchFamily="18" charset="0"/>
              </a:rPr>
              <a:t>cũng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như</a:t>
            </a:r>
            <a:r>
              <a:rPr lang="en-US" sz="1400" dirty="0">
                <a:latin typeface="Times New Roman" panose="02020603050405020304" pitchFamily="18" charset="0"/>
                <a:cs typeface="Times New Roman" panose="02020603050405020304" pitchFamily="18" charset="0"/>
              </a:rPr>
              <a:t> ý </a:t>
            </a:r>
            <a:r>
              <a:rPr lang="en-US" sz="1400" dirty="0" err="1">
                <a:latin typeface="Times New Roman" panose="02020603050405020304" pitchFamily="18" charset="0"/>
                <a:cs typeface="Times New Roman" panose="02020603050405020304" pitchFamily="18" charset="0"/>
              </a:rPr>
              <a:t>thức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tôn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trọng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theo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người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doanh</a:t>
            </a:r>
            <a:r>
              <a:rPr lang="en-US" sz="1400">
                <a:latin typeface="Times New Roman" panose="02020603050405020304" pitchFamily="18" charset="0"/>
                <a:cs typeface="Times New Roman" panose="02020603050405020304" pitchFamily="18" charset="0"/>
              </a:rPr>
              <a:t> </a:t>
            </a:r>
            <a:r>
              <a:rPr lang="en-US" sz="1400" smtClean="0">
                <a:latin typeface="Times New Roman" panose="02020603050405020304" pitchFamily="18" charset="0"/>
                <a:cs typeface="Times New Roman" panose="02020603050405020304" pitchFamily="18" charset="0"/>
              </a:rPr>
              <a:t>nghiệp. </a:t>
            </a:r>
            <a:endParaRPr lang="en-US" sz="1400" dirty="0">
              <a:latin typeface="Times New Roman" panose="02020603050405020304" pitchFamily="18" charset="0"/>
              <a:cs typeface="Times New Roman" panose="02020603050405020304" pitchFamily="18" charset="0"/>
            </a:endParaRPr>
          </a:p>
        </p:txBody>
      </p:sp>
      <p:sp>
        <p:nvSpPr>
          <p:cNvPr id="7180" name="Прямоугольник 121"/>
          <p:cNvSpPr>
            <a:spLocks noChangeArrowheads="1"/>
          </p:cNvSpPr>
          <p:nvPr/>
        </p:nvSpPr>
        <p:spPr bwMode="auto">
          <a:xfrm>
            <a:off x="1781175" y="3917553"/>
            <a:ext cx="4187825" cy="400050"/>
          </a:xfrm>
          <a:prstGeom prst="rect">
            <a:avLst/>
          </a:prstGeom>
          <a:noFill/>
          <a:ln w="9525">
            <a:noFill/>
            <a:miter lim="800000"/>
            <a:headEnd/>
            <a:tailEnd/>
          </a:ln>
        </p:spPr>
        <p:txBody>
          <a:bodyPr wrap="square">
            <a:spAutoFit/>
          </a:bodyPr>
          <a:lstStyle/>
          <a:p>
            <a:r>
              <a:rPr lang="en-US" sz="2000" b="1">
                <a:solidFill>
                  <a:srgbClr val="FFFFFF"/>
                </a:solidFill>
              </a:rPr>
              <a:t>       Mục tiêu cụ thể:</a:t>
            </a:r>
            <a:endParaRPr lang="ru-RU" sz="2000">
              <a:solidFill>
                <a:srgbClr val="FFFFFF"/>
              </a:solidFill>
            </a:endParaRPr>
          </a:p>
        </p:txBody>
      </p:sp>
      <p:sp>
        <p:nvSpPr>
          <p:cNvPr id="7181" name="Прямоугольник 121"/>
          <p:cNvSpPr>
            <a:spLocks noChangeArrowheads="1"/>
          </p:cNvSpPr>
          <p:nvPr/>
        </p:nvSpPr>
        <p:spPr bwMode="auto">
          <a:xfrm>
            <a:off x="1781175" y="4317603"/>
            <a:ext cx="5991225" cy="984885"/>
          </a:xfrm>
          <a:prstGeom prst="rect">
            <a:avLst/>
          </a:prstGeom>
          <a:noFill/>
          <a:ln w="9525">
            <a:noFill/>
            <a:miter lim="800000"/>
            <a:headEnd/>
            <a:tailEnd/>
          </a:ln>
        </p:spPr>
        <p:txBody>
          <a:bodyPr wrap="square">
            <a:spAutoFit/>
          </a:bodyPr>
          <a:lstStyle/>
          <a:p>
            <a:pPr algn="just"/>
            <a:r>
              <a:rPr lang="en-US" sz="1500" smtClean="0">
                <a:latin typeface="Times New Roman" panose="02020603050405020304" pitchFamily="18" charset="0"/>
                <a:cs typeface="Times New Roman" panose="02020603050405020304" pitchFamily="18" charset="0"/>
              </a:rPr>
              <a:t>     Năm </a:t>
            </a:r>
            <a:r>
              <a:rPr lang="en-US" sz="1500" dirty="0">
                <a:latin typeface="Times New Roman" panose="02020603050405020304" pitchFamily="18" charset="0"/>
                <a:cs typeface="Times New Roman" panose="02020603050405020304" pitchFamily="18" charset="0"/>
              </a:rPr>
              <a:t>2022, 70% </a:t>
            </a:r>
            <a:r>
              <a:rPr lang="en-US" sz="1500" dirty="0" err="1">
                <a:latin typeface="Times New Roman" panose="02020603050405020304" pitchFamily="18" charset="0"/>
                <a:cs typeface="Times New Roman" panose="02020603050405020304" pitchFamily="18" charset="0"/>
              </a:rPr>
              <a:t>dự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thảo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chính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sách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thuộc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phạm</a:t>
            </a:r>
            <a:r>
              <a:rPr lang="en-US" sz="1500" dirty="0">
                <a:latin typeface="Times New Roman" panose="02020603050405020304" pitchFamily="18" charset="0"/>
                <a:cs typeface="Times New Roman" panose="02020603050405020304" pitchFamily="18" charset="0"/>
              </a:rPr>
              <a:t> vi </a:t>
            </a:r>
            <a:r>
              <a:rPr lang="en-US" sz="1500" dirty="0" err="1">
                <a:latin typeface="Times New Roman" panose="02020603050405020304" pitchFamily="18" charset="0"/>
                <a:cs typeface="Times New Roman" panose="02020603050405020304" pitchFamily="18" charset="0"/>
              </a:rPr>
              <a:t>điều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chỉnh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err="1">
                <a:latin typeface="Times New Roman" panose="02020603050405020304" pitchFamily="18" charset="0"/>
                <a:cs typeface="Times New Roman" panose="02020603050405020304" pitchFamily="18" charset="0"/>
              </a:rPr>
              <a:t>Đề</a:t>
            </a:r>
            <a:r>
              <a:rPr lang="en-US" sz="1500">
                <a:latin typeface="Times New Roman" panose="02020603050405020304" pitchFamily="18" charset="0"/>
                <a:cs typeface="Times New Roman" panose="02020603050405020304" pitchFamily="18" charset="0"/>
              </a:rPr>
              <a:t> </a:t>
            </a:r>
            <a:r>
              <a:rPr lang="en-US" sz="1500" smtClean="0">
                <a:latin typeface="Times New Roman" panose="02020603050405020304" pitchFamily="18" charset="0"/>
                <a:cs typeface="Times New Roman" panose="02020603050405020304" pitchFamily="18" charset="0"/>
              </a:rPr>
              <a:t>án</a:t>
            </a:r>
          </a:p>
          <a:p>
            <a:pPr algn="just"/>
            <a:r>
              <a:rPr lang="en-US" sz="1400" smtClean="0">
                <a:latin typeface="Times New Roman" panose="02020603050405020304" pitchFamily="18" charset="0"/>
                <a:cs typeface="Times New Roman" panose="02020603050405020304" pitchFamily="18" charset="0"/>
              </a:rPr>
              <a:t>     Từ </a:t>
            </a:r>
            <a:r>
              <a:rPr lang="en-US" sz="1400">
                <a:latin typeface="Times New Roman" panose="02020603050405020304" pitchFamily="18" charset="0"/>
                <a:cs typeface="Times New Roman" panose="02020603050405020304" pitchFamily="18" charset="0"/>
              </a:rPr>
              <a:t>năm 2023, 100% dự thảo chính sách thuộc phạm vi điều chỉnh của Đề án được cơ quan chủ trì soạn thảo VBQPPL tổ chức truyền </a:t>
            </a:r>
            <a:r>
              <a:rPr lang="en-US" sz="1400" smtClean="0">
                <a:latin typeface="Times New Roman" panose="02020603050405020304" pitchFamily="18" charset="0"/>
                <a:cs typeface="Times New Roman" panose="02020603050405020304" pitchFamily="18" charset="0"/>
              </a:rPr>
              <a:t>thông</a:t>
            </a:r>
            <a:endParaRPr lang="en-US" sz="1500" i="1">
              <a:solidFill>
                <a:srgbClr val="FFFFFF"/>
              </a:solidFill>
              <a:latin typeface="Times New Roman" panose="02020603050405020304" pitchFamily="18" charset="0"/>
              <a:cs typeface="Times New Roman" panose="02020603050405020304" pitchFamily="18" charset="0"/>
            </a:endParaRPr>
          </a:p>
          <a:p>
            <a:pPr algn="just"/>
            <a:endParaRPr lang="ru-RU" sz="1500" i="1" dirty="0">
              <a:solidFill>
                <a:srgbClr val="FFFFFF"/>
              </a:solidFill>
              <a:latin typeface="Times New Roman" panose="02020603050405020304" pitchFamily="18" charset="0"/>
              <a:cs typeface="Times New Roman" panose="02020603050405020304" pitchFamily="18" charset="0"/>
            </a:endParaRPr>
          </a:p>
        </p:txBody>
      </p:sp>
      <p:pic>
        <p:nvPicPr>
          <p:cNvPr id="4098" name="Picture 2" descr="D:\Hop tac quoc te\Năm 2021\Tài liệu bồi dưỡng báo cáo viên pháp luật\Tập huấn TOT\Mục tiê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275" y="1133477"/>
            <a:ext cx="593726" cy="619123"/>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1701661" y="4448869"/>
            <a:ext cx="376758" cy="191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726667" y="4640758"/>
            <a:ext cx="351751" cy="181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4967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1911</TotalTime>
  <Words>4506</Words>
  <Application>Microsoft Office PowerPoint</Application>
  <PresentationFormat>On-screen Show (4:3)</PresentationFormat>
  <Paragraphs>242</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PowerPoint Presentation</vt:lpstr>
      <vt:lpstr>PowerPoint Presentation</vt:lpstr>
      <vt:lpstr>I. VÀI NÉT VỀ TRUYỀN THÔNG CHÍNH SÁCH  </vt:lpstr>
      <vt:lpstr>PowerPoint Presentation</vt:lpstr>
      <vt:lpstr>PowerPoint Presentation</vt:lpstr>
      <vt:lpstr>PowerPoint Presentation</vt:lpstr>
      <vt:lpstr>PowerPoint Presentation</vt:lpstr>
      <vt:lpstr>PowerPoint Presentation</vt:lpstr>
      <vt:lpstr>1. MỤC TIÊU CỦA ĐỀ ÁN</vt:lpstr>
      <vt:lpstr>PowerPoint Presentation</vt:lpstr>
      <vt:lpstr>Các VBQPPL sau đây phải xây dựng, phân tích, thông qua chính sách trước khi tiến hành soạn thảo (phải lập đề nghị xây dựng VBQPPL trước khi tiến hành soạn thảo):</vt:lpstr>
      <vt:lpstr>2. PHẠM VI TRUYỀN THÔNG</vt:lpstr>
      <vt:lpstr>PowerPoint Presentation</vt:lpstr>
      <vt:lpstr>PowerPoint Presentation</vt:lpstr>
      <vt:lpstr>PowerPoint Presentation</vt:lpstr>
      <vt:lpstr>3.1. Nâng cao nhận thức và trách nhiệm của các cấp, các ngành về vị trí, vai trò của công tác truyền thông dự thảo chính sách </vt:lpstr>
      <vt:lpstr>PowerPoint Presentation</vt:lpstr>
      <vt:lpstr>PowerPoint Presentation</vt:lpstr>
      <vt:lpstr>PowerPoint Presentation</vt:lpstr>
      <vt:lpstr>PowerPoint Presentation</vt:lpstr>
      <vt:lpstr>PowerPoint Presentation</vt:lpstr>
      <vt:lpstr>3.6. Cần đa dạng hóa các hình thức truyền thông dự thảo chính sách </vt:lpstr>
      <vt:lpstr>PowerPoint Presentation</vt:lpstr>
      <vt:lpstr>PowerPoint Presentation</vt:lpstr>
      <vt:lpstr>PowerPoint Presentation</vt:lpstr>
      <vt:lpstr>V. HƯỚNG DẪN TRIỂN KHAI QUYẾT ĐỊNH SỐ 407</vt:lpstr>
      <vt:lpstr>PowerPoint Presentation</vt:lpstr>
      <vt:lpstr>PowerPoint Presentation</vt:lpstr>
      <vt:lpstr>PowerPoint Presentation</vt:lpstr>
      <vt:lpstr>PowerPoint Presentation</vt:lpstr>
    </vt:vector>
  </TitlesOfParts>
  <Company>vienlaptop115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pbgdpl</cp:lastModifiedBy>
  <cp:revision>226</cp:revision>
  <dcterms:created xsi:type="dcterms:W3CDTF">2014-05-08T07:15:53Z</dcterms:created>
  <dcterms:modified xsi:type="dcterms:W3CDTF">2022-10-14T22:24:28Z</dcterms:modified>
</cp:coreProperties>
</file>